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6" r:id="rId2"/>
    <p:sldId id="319" r:id="rId3"/>
    <p:sldId id="317" r:id="rId4"/>
    <p:sldId id="322" r:id="rId5"/>
    <p:sldId id="327" r:id="rId6"/>
    <p:sldId id="287" r:id="rId7"/>
    <p:sldId id="294" r:id="rId8"/>
    <p:sldId id="295" r:id="rId9"/>
    <p:sldId id="296" r:id="rId10"/>
    <p:sldId id="321" r:id="rId11"/>
    <p:sldId id="333" r:id="rId12"/>
    <p:sldId id="334" r:id="rId13"/>
    <p:sldId id="331" r:id="rId14"/>
    <p:sldId id="274" r:id="rId15"/>
    <p:sldId id="292" r:id="rId16"/>
    <p:sldId id="297" r:id="rId17"/>
    <p:sldId id="325" r:id="rId18"/>
    <p:sldId id="300" r:id="rId19"/>
    <p:sldId id="332" r:id="rId20"/>
    <p:sldId id="302" r:id="rId21"/>
    <p:sldId id="303" r:id="rId22"/>
    <p:sldId id="304" r:id="rId23"/>
    <p:sldId id="336" r:id="rId24"/>
    <p:sldId id="282" r:id="rId25"/>
    <p:sldId id="337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18" autoAdjust="0"/>
    <p:restoredTop sz="86380" autoAdjust="0"/>
  </p:normalViewPr>
  <p:slideViewPr>
    <p:cSldViewPr>
      <p:cViewPr>
        <p:scale>
          <a:sx n="70" d="100"/>
          <a:sy n="70" d="100"/>
        </p:scale>
        <p:origin x="-576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İNSULT    </a:t>
            </a:r>
            <a:r>
              <a:rPr lang="en-US" sz="2800" dirty="0">
                <a:solidFill>
                  <a:srgbClr val="FF0000"/>
                </a:solidFill>
              </a:rPr>
              <a:t>XƏSTƏLƏRI</a:t>
            </a:r>
          </a:p>
        </c:rich>
      </c:tx>
      <c:layout>
        <c:manualLayout>
          <c:xMode val="edge"/>
          <c:yMode val="edge"/>
          <c:x val="0.27561433177949224"/>
          <c:y val="4.579092529483079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İNSULT XƏSTƏLƏRI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Arterial hipertenziyalı xəstələr 50-80%-i təşkil edir</c:v>
                </c:pt>
                <c:pt idx="1">
                  <c:v>Şəkərli diabetli xəstələr 20-30%</c:v>
                </c:pt>
                <c:pt idx="2">
                  <c:v>Komorbid ürək xəstələri 10-30%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2.5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382190026164078"/>
          <c:y val="0.25944026903600242"/>
          <c:w val="0.3220967901543928"/>
          <c:h val="0.5758795293566705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az-Latn-AZ" sz="2800" dirty="0" smtClean="0">
                <a:solidFill>
                  <a:srgbClr val="FF0000"/>
                </a:solidFill>
              </a:rPr>
              <a:t>Kardioembolik</a:t>
            </a:r>
            <a:r>
              <a:rPr lang="az-Latn-AZ" sz="2800" baseline="0" dirty="0" smtClean="0">
                <a:solidFill>
                  <a:srgbClr val="FF0000"/>
                </a:solidFill>
              </a:rPr>
              <a:t>  İnsult</a:t>
            </a:r>
            <a:endParaRPr lang="ru-RU" sz="2800" dirty="0">
              <a:solidFill>
                <a:srgbClr val="FF0000"/>
              </a:solidFill>
            </a:endParaRP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Kardioembolik insult</c:v>
                </c:pt>
              </c:strCache>
            </c:strRef>
          </c:tx>
          <c:dLbls>
            <c:showPercent val="1"/>
          </c:dLbls>
          <c:cat>
            <c:strRef>
              <c:f>Лист1!$A$2:$A$7</c:f>
              <c:strCache>
                <c:ptCount val="6"/>
                <c:pt idx="0">
                  <c:v>Qeyri-valvulyar  səyriyici aritmiya</c:v>
                </c:pt>
                <c:pt idx="1">
                  <c:v>Mədəcik trombu</c:v>
                </c:pt>
                <c:pt idx="2">
                  <c:v>Mexaniki  qapaqlar</c:v>
                </c:pt>
                <c:pt idx="3">
                  <c:v>Kəskin Mİ</c:v>
                </c:pt>
                <c:pt idx="4">
                  <c:v>Ürəyin revmatik xəstəliklərı</c:v>
                </c:pt>
                <c:pt idx="5">
                  <c:v>Digər xəstəliklər (kardiomiopatiya,PFO və s)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23946672639211641"/>
          <c:y val="9.803142181449355E-2"/>
          <c:w val="0.51395548587586437"/>
          <c:h val="0.3224041715263000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0.06931</cdr:x>
      <cdr:y>0.9091</cdr:y>
    </cdr:from>
    <cdr:to>
      <cdr:x>0.75248</cdr:x>
      <cdr:y>0.96132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0066" y="4286304"/>
          <a:ext cx="4929222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EEECE1"/>
        </a:solidFill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kern="0"/>
          </a:def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az-Latn-AZ" sz="14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       </a:t>
          </a:r>
          <a:r>
            <a:rPr kumimoji="0" lang="az-Latn-AZ" sz="16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AKC-nin</a:t>
          </a:r>
          <a:r>
            <a:rPr kumimoji="0" lang="az-Latn-AZ" sz="1600" b="1" i="1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 XI Milli Konqresi   10-11 dekabr 2022</a:t>
          </a:r>
          <a:r>
            <a:rPr kumimoji="0" lang="az-Latn-AZ" sz="16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   </a:t>
          </a:r>
          <a:r>
            <a:rPr lang="en-US" sz="1600" b="1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kumimoji="0" lang="en-US" sz="1600" b="1" i="1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94AF0-7A2E-4965-8AB0-F3C1904D6542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4524-DE25-4A6C-BE93-9BBA9CFD1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4524-DE25-4A6C-BE93-9BBA9CFD1E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DC05B-93B6-5C47-BC34-E25DB4B03F6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35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4524-DE25-4A6C-BE93-9BBA9CFD1E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5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D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10E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5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D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5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4D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5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5891784"/>
            <a:ext cx="1339595" cy="7269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5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25611"/>
            <a:ext cx="10515600" cy="271939"/>
          </a:xfrm>
        </p:spPr>
        <p:txBody>
          <a:bodyPr lIns="0">
            <a:noAutofit/>
          </a:bodyPr>
          <a:lstStyle>
            <a:lvl1pPr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02E9AC-1262-4C1D-9D88-502359AA60A7}"/>
              </a:ext>
            </a:extLst>
          </p:cNvPr>
          <p:cNvSpPr txBox="1"/>
          <p:nvPr userDrawn="1"/>
        </p:nvSpPr>
        <p:spPr>
          <a:xfrm>
            <a:off x="2691546" y="6355866"/>
            <a:ext cx="68089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Arial"/>
                <a:sym typeface="Arial"/>
              </a:rPr>
              <a:t>Kleindorfer, D. O., et al. (2021).  2021 AHA/ASA Guideline for the Prevention of Stroke in Patients With Stroke and Transient Ischemic Attack. 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Arial"/>
                <a:sym typeface="Arial"/>
              </a:rPr>
              <a:t>Stroke.</a:t>
            </a:r>
          </a:p>
        </p:txBody>
      </p:sp>
    </p:spTree>
    <p:extLst>
      <p:ext uri="{BB962C8B-B14F-4D97-AF65-F5344CB8AC3E}">
        <p14:creationId xmlns="" xmlns:p14="http://schemas.microsoft.com/office/powerpoint/2010/main" val="333969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59711"/>
            <a:ext cx="9948068" cy="607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4D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78313"/>
            <a:ext cx="6480175" cy="307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10E1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55124" y="6340692"/>
            <a:ext cx="238759" cy="186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D4D4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5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OTO-2022-11-29-12-02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-24"/>
            <a:ext cx="81808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71414"/>
            <a:ext cx="11430080" cy="63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0842" y="5929330"/>
            <a:ext cx="92869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6540365"/>
            <a:ext cx="6357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9352" y="260648"/>
            <a:ext cx="11713301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z-Latn-A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Isveçdə25-84 yaşlı  137000 insanı əhatə edən </a:t>
            </a:r>
            <a:endParaRPr lang="az-Latn-AZ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az-Latn-A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AMORİS  </a:t>
            </a:r>
            <a:r>
              <a:rPr lang="az-Latn-A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z-Latn-A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Apolipoproteinlə əlaqəli ölüm riski)   </a:t>
            </a:r>
            <a:r>
              <a:rPr lang="az-Latn-A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tədqiqatında    </a:t>
            </a:r>
            <a:r>
              <a:rPr lang="az-Latn-A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apoB/apoA1</a:t>
            </a:r>
            <a:r>
              <a:rPr lang="az-Latn-A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göstəricisi </a:t>
            </a:r>
            <a:r>
              <a:rPr lang="az-Latn-A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ilə aterosklerotik ürək damar xəstəlikləri </a:t>
            </a:r>
            <a:r>
              <a:rPr lang="az-Latn-AZ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və insult  arasında </a:t>
            </a:r>
            <a:r>
              <a:rPr lang="az-Latn-AZ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əlaqənı aydınlaşdırmaq üçün aparılıb.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" y="2143116"/>
            <a:ext cx="12185649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22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6468927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90404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38678" y="285728"/>
            <a:ext cx="7104789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az-Latn-AZ" sz="3200" dirty="0" smtClean="0"/>
              <a:t>Apolipoproteinlə </a:t>
            </a:r>
            <a:r>
              <a:rPr lang="az-Latn-AZ" sz="3200" dirty="0"/>
              <a:t>əlaqəli Ölüm Riski (</a:t>
            </a:r>
            <a:r>
              <a:rPr lang="az-Latn-A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AMORIS</a:t>
            </a:r>
            <a:r>
              <a:rPr lang="az-Latn-AZ" sz="3200" dirty="0"/>
              <a:t>) sınaqının təhlilini aparan </a:t>
            </a:r>
            <a:r>
              <a:rPr lang="az-Latn-AZ" sz="3200" dirty="0" smtClean="0"/>
              <a:t>tədqiqatçılar </a:t>
            </a:r>
            <a:r>
              <a:rPr lang="az-Latn-A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apoB/apoA-1</a:t>
            </a:r>
            <a:r>
              <a:rPr lang="az-Latn-AZ" sz="3200" dirty="0" smtClean="0"/>
              <a:t> </a:t>
            </a:r>
            <a:r>
              <a:rPr lang="az-Latn-AZ" sz="3200" dirty="0"/>
              <a:t>nisbəti ilə insult </a:t>
            </a:r>
            <a:r>
              <a:rPr lang="az-Latn-AZ" sz="3200" dirty="0" smtClean="0"/>
              <a:t>riski  </a:t>
            </a:r>
            <a:r>
              <a:rPr lang="az-Latn-AZ" sz="3200" dirty="0"/>
              <a:t>arasında əlaqə tapdılar. </a:t>
            </a:r>
            <a:r>
              <a:rPr lang="az-Latn-AZ" sz="3200" dirty="0" smtClean="0"/>
              <a:t>Müşahidələr göstərib ki, insult </a:t>
            </a:r>
            <a:r>
              <a:rPr lang="az-Latn-AZ" sz="3200" dirty="0"/>
              <a:t>riskini və </a:t>
            </a:r>
            <a:r>
              <a:rPr lang="az-Latn-A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apoB/apoA-1</a:t>
            </a:r>
            <a:r>
              <a:rPr lang="az-Latn-AZ" sz="3200" dirty="0"/>
              <a:t> nisbətinin artan dəyərlərini </a:t>
            </a:r>
            <a:r>
              <a:rPr lang="az-Latn-AZ" sz="3200" dirty="0" smtClean="0"/>
              <a:t>miokard </a:t>
            </a:r>
            <a:r>
              <a:rPr lang="az-Latn-AZ" sz="3200" dirty="0"/>
              <a:t>infarktı və digər işemik hadisələr riski ilə eyni şəkildə </a:t>
            </a:r>
            <a:r>
              <a:rPr lang="az-Latn-AZ" sz="3200" dirty="0" smtClean="0"/>
              <a:t>əlaqələndirir.</a:t>
            </a: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719"/>
            <a:ext cx="3760376" cy="25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922" y="3357562"/>
            <a:ext cx="2663604" cy="26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346" y="5759739"/>
            <a:ext cx="1168117" cy="100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81422" y="6468927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12583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54FAB2C-CEA1-41BF-8E17-AB9CD093C6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9956" y="3359225"/>
            <a:ext cx="950976" cy="950976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2817A47-D754-4006-A499-CF30057FB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76997" y="1003864"/>
            <a:ext cx="950976" cy="950976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8A4F055-16B9-4C72-9FA6-DAFDC1A4E6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3402" y="4645164"/>
            <a:ext cx="950976" cy="95097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4C96CC-3030-4167-927A-175531EFB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76997" y="3525914"/>
            <a:ext cx="950976" cy="950976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1E76D6-0226-43A5-914D-7A801BD01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7291" y="2229602"/>
            <a:ext cx="950976" cy="950976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3D3D11-F0B6-4ABB-A745-0F86359B09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5568" y="1097813"/>
            <a:ext cx="950976" cy="950976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C0CCFB-46A1-48CC-BF7A-E67713CC1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76997" y="2305691"/>
            <a:ext cx="950976" cy="950976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6A5CB-4853-C344-9862-3BEF75FA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90"/>
            <a:ext cx="10515600" cy="660111"/>
          </a:xfrm>
        </p:spPr>
        <p:txBody>
          <a:bodyPr>
            <a:normAutofit/>
          </a:bodyPr>
          <a:lstStyle/>
          <a:p>
            <a:r>
              <a:rPr lang="en-US" dirty="0" err="1" smtClean="0"/>
              <a:t>Diagnostika</a:t>
            </a:r>
            <a:r>
              <a:rPr lang="en-US" dirty="0" smtClean="0"/>
              <a:t>: </a:t>
            </a:r>
            <a:r>
              <a:rPr lang="az-Latn-AZ" dirty="0" smtClean="0"/>
              <a:t>İnsultun profilaktikası üçün test və müayinələr</a:t>
            </a:r>
            <a:endParaRPr lang="en-US" dirty="0">
              <a:latin typeface="Lub Dub Medium" panose="020B0603030403020204" pitchFamily="34" charset="0"/>
            </a:endParaRPr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xmlns="" id="{A7C35C1B-BD7D-4589-8F00-4EFC9F4AF470}"/>
              </a:ext>
            </a:extLst>
          </p:cNvPr>
          <p:cNvSpPr txBox="1"/>
          <p:nvPr/>
        </p:nvSpPr>
        <p:spPr>
          <a:xfrm>
            <a:off x="1563773" y="998671"/>
            <a:ext cx="4103599" cy="1016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E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KQ</a:t>
            </a:r>
            <a:endParaRPr lang="en-US" b="1" kern="1200" dirty="0">
              <a:solidFill>
                <a:schemeClr val="tx1"/>
              </a:solidFill>
              <a:latin typeface="Lub Dub Bold" panose="020B0803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S</a:t>
            </a: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əyriyici aritmiyanın skrininqi üçün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Digər aritmiyaları aşkar etmək üçün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Miokard infarktını dəqıqləşdirmək üçün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xmlns="" id="{ADA90CF6-CE82-44E4-A0DE-4E14CFE599A4}"/>
              </a:ext>
            </a:extLst>
          </p:cNvPr>
          <p:cNvSpPr txBox="1"/>
          <p:nvPr/>
        </p:nvSpPr>
        <p:spPr>
          <a:xfrm>
            <a:off x="1625054" y="3464732"/>
            <a:ext cx="4256632" cy="10017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K</a:t>
            </a: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T 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 və ya</a:t>
            </a: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 MR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T ilə baş beynin m-si </a:t>
            </a: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Simptomların işemik səbəblərini təstiqləmək üçün, Trombolizistən sonra diaqnozu təstıqləmək üçün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xmlns="" id="{A741C172-60A5-460C-8EE9-2405370F0A1E}"/>
              </a:ext>
            </a:extLst>
          </p:cNvPr>
          <p:cNvSpPr txBox="1"/>
          <p:nvPr/>
        </p:nvSpPr>
        <p:spPr>
          <a:xfrm>
            <a:off x="1657557" y="4714276"/>
            <a:ext cx="4520219" cy="9509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az-Latn-AZ" b="1" kern="1200" dirty="0">
                <a:solidFill>
                  <a:schemeClr val="tx1"/>
                </a:solidFill>
                <a:latin typeface="Lub Dub Bold" panose="020B0803030403020204" pitchFamily="34" charset="0"/>
              </a:rPr>
              <a:t>S</a:t>
            </a:r>
            <a:r>
              <a:rPr lang="en-US" b="1" kern="1200" dirty="0" err="1" smtClean="0">
                <a:solidFill>
                  <a:schemeClr val="tx1"/>
                </a:solidFill>
                <a:latin typeface="Lub Dub Bold" panose="020B0803030403020204" pitchFamily="34" charset="0"/>
              </a:rPr>
              <a:t>ervi</a:t>
            </a:r>
            <a:r>
              <a:rPr lang="az-Latn-AZ" b="1" kern="1200" dirty="0">
                <a:solidFill>
                  <a:schemeClr val="tx1"/>
                </a:solidFill>
                <a:latin typeface="Lub Dub Bold" panose="020B0803030403020204" pitchFamily="34" charset="0"/>
              </a:rPr>
              <a:t>k</a:t>
            </a: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al 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K</a:t>
            </a:r>
            <a:r>
              <a:rPr lang="en-US" b="1" kern="1200" dirty="0" err="1" smtClean="0">
                <a:solidFill>
                  <a:schemeClr val="tx1"/>
                </a:solidFill>
                <a:latin typeface="Lub Dub Bold" panose="020B0803030403020204" pitchFamily="34" charset="0"/>
              </a:rPr>
              <a:t>arotid</a:t>
            </a: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 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Görüntüləmə</a:t>
            </a:r>
            <a:endParaRPr lang="en-US" b="1" kern="1200" dirty="0">
              <a:solidFill>
                <a:schemeClr val="tx1"/>
              </a:solidFill>
              <a:latin typeface="Lub Dub Bold" panose="020B0803030403020204" pitchFamily="34" charset="0"/>
            </a:endParaRPr>
          </a:p>
          <a:p>
            <a:pPr marL="284163" marR="0" lvl="1" indent="-17145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 </a:t>
            </a:r>
            <a:r>
              <a:rPr kumimoji="0" lang="az-Latn-A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S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teno</a:t>
            </a:r>
            <a:r>
              <a:rPr kumimoji="0" lang="az-Latn-A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disse</a:t>
            </a:r>
            <a:r>
              <a:rPr kumimoji="0" lang="az-Latn-A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ksiya və s. skrininqi üçün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 Condensed" panose="020B0506030403020204" pitchFamily="34" charset="0"/>
              <a:ea typeface="+mn-ea"/>
              <a:cs typeface="+mn-cs"/>
            </a:endParaRPr>
          </a:p>
          <a:p>
            <a:pPr marL="284163" marR="0" lvl="1" indent="-17145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az-Latn-AZ" sz="1600" dirty="0">
                <a:solidFill>
                  <a:prstClr val="black"/>
                </a:solidFill>
                <a:latin typeface="Lub Dub Condensed" panose="020B0506030403020204" pitchFamily="34" charset="0"/>
              </a:rPr>
              <a:t> </a:t>
            </a:r>
            <a:r>
              <a:rPr lang="az-Latn-AZ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K</a:t>
            </a:r>
            <a:r>
              <a:rPr lang="en-US" sz="1600" dirty="0" err="1" smtClean="0">
                <a:solidFill>
                  <a:prstClr val="black"/>
                </a:solidFill>
                <a:latin typeface="Lub Dub Condensed" panose="020B0506030403020204" pitchFamily="34" charset="0"/>
              </a:rPr>
              <a:t>arotid</a:t>
            </a:r>
            <a:r>
              <a:rPr lang="en-US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 ultras</a:t>
            </a:r>
            <a:r>
              <a:rPr lang="az-Latn-AZ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əs m-si,</a:t>
            </a:r>
            <a:r>
              <a:rPr lang="en-US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 </a:t>
            </a:r>
            <a:r>
              <a:rPr lang="az-Latn-AZ" sz="1600" dirty="0">
                <a:solidFill>
                  <a:prstClr val="black"/>
                </a:solidFill>
                <a:latin typeface="Lub Dub Condensed" panose="020B0506030403020204" pitchFamily="34" charset="0"/>
              </a:rPr>
              <a:t>K</a:t>
            </a:r>
            <a:r>
              <a:rPr lang="en-US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T</a:t>
            </a:r>
            <a:r>
              <a:rPr lang="az-Latn-AZ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-anjio  və </a:t>
            </a:r>
            <a:r>
              <a:rPr lang="en-US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MR</a:t>
            </a:r>
            <a:r>
              <a:rPr lang="az-Latn-AZ" sz="1600" dirty="0" smtClean="0">
                <a:solidFill>
                  <a:prstClr val="black"/>
                </a:solidFill>
                <a:latin typeface="Lub Dub Condensed" panose="020B0506030403020204" pitchFamily="34" charset="0"/>
              </a:rPr>
              <a:t>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 Condensed" panose="020B0506030403020204" pitchFamily="34" charset="0"/>
              <a:ea typeface="+mn-ea"/>
              <a:cs typeface="+mn-cs"/>
            </a:endParaRPr>
          </a:p>
          <a:p>
            <a:pPr marL="284163" marR="0" lvl="1" indent="-17145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ultrasonography, CTA), or magnetic CT </a:t>
            </a:r>
            <a:r>
              <a:rPr lang="en-US" dirty="0" smtClean="0"/>
              <a:t>CTA</a:t>
            </a:r>
            <a:r>
              <a:rPr lang="en-US" dirty="0"/>
              <a:t>), or magnetic resonance </a:t>
            </a:r>
            <a:r>
              <a:rPr lang="en-US" dirty="0" smtClean="0"/>
              <a:t>RA</a:t>
            </a:r>
            <a:r>
              <a:rPr lang="en-US" dirty="0"/>
              <a:t>) is recommended to screen for stenosis.4arotid ultrasonography, CT angiography (CTA), or magnetic </a:t>
            </a:r>
            <a:r>
              <a:rPr lang="en-US" dirty="0" smtClean="0"/>
              <a:t>resonance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: Rounded Corners 4">
            <a:extLst>
              <a:ext uri="{FF2B5EF4-FFF2-40B4-BE49-F238E27FC236}">
                <a16:creationId xmlns:a16="http://schemas.microsoft.com/office/drawing/2014/main" xmlns="" id="{4C8C2FB0-72C1-47DE-9514-457D04D1119B}"/>
              </a:ext>
            </a:extLst>
          </p:cNvPr>
          <p:cNvSpPr txBox="1"/>
          <p:nvPr/>
        </p:nvSpPr>
        <p:spPr>
          <a:xfrm>
            <a:off x="7148683" y="1074717"/>
            <a:ext cx="3805101" cy="686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Intra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k</a:t>
            </a:r>
            <a:r>
              <a:rPr lang="en-US" b="1" kern="1200" dirty="0" err="1" smtClean="0">
                <a:solidFill>
                  <a:schemeClr val="tx1"/>
                </a:solidFill>
                <a:latin typeface="Lub Dub Bold" panose="020B0803030403020204" pitchFamily="34" charset="0"/>
              </a:rPr>
              <a:t>ranial</a:t>
            </a: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 </a:t>
            </a:r>
            <a:r>
              <a:rPr lang="en-US" b="1" kern="1200" dirty="0">
                <a:solidFill>
                  <a:schemeClr val="tx1"/>
                </a:solidFill>
                <a:latin typeface="Lub Dub Bold" panose="020B0803030403020204" pitchFamily="34" charset="0"/>
              </a:rPr>
              <a:t>Arterial 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görüntüləmə </a:t>
            </a: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Stenoz və </a:t>
            </a:r>
            <a:r>
              <a:rPr lang="en-US" sz="1600" kern="1200" dirty="0" err="1" smtClean="0">
                <a:solidFill>
                  <a:schemeClr val="tx1"/>
                </a:solidFill>
                <a:latin typeface="Lub Dub Condensed" panose="020B0506030403020204" pitchFamily="34" charset="0"/>
              </a:rPr>
              <a:t>disse</a:t>
            </a: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ksiyaları müayinə etmək  üçün</a:t>
            </a:r>
            <a:r>
              <a:rPr lang="en-US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. 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xmlns="" id="{F5E2F710-3E39-4746-A001-6EBF7B25C936}"/>
              </a:ext>
            </a:extLst>
          </p:cNvPr>
          <p:cNvSpPr txBox="1"/>
          <p:nvPr/>
        </p:nvSpPr>
        <p:spPr>
          <a:xfrm>
            <a:off x="7027973" y="2305691"/>
            <a:ext cx="4708483" cy="8039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Qan Testlərı</a:t>
            </a:r>
            <a:endParaRPr lang="en-US" b="1" kern="1200" dirty="0">
              <a:solidFill>
                <a:schemeClr val="tx1"/>
              </a:solidFill>
              <a:latin typeface="Lub Dub Bold" panose="020B0803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Risk faktorlarını dəyərləndirmək üçün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Kriptogen insult testləri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32" name="Rectangle: Rounded Corners 4">
            <a:extLst>
              <a:ext uri="{FF2B5EF4-FFF2-40B4-BE49-F238E27FC236}">
                <a16:creationId xmlns:a16="http://schemas.microsoft.com/office/drawing/2014/main" xmlns="" id="{DB641E6A-E679-4199-ADEE-2BEB323F83DF}"/>
              </a:ext>
            </a:extLst>
          </p:cNvPr>
          <p:cNvSpPr txBox="1"/>
          <p:nvPr/>
        </p:nvSpPr>
        <p:spPr>
          <a:xfrm>
            <a:off x="7044558" y="3511628"/>
            <a:ext cx="4842641" cy="19555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E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xokardioqrafiya</a:t>
            </a:r>
            <a:endParaRPr lang="en-US" b="1" kern="1200" dirty="0">
              <a:solidFill>
                <a:schemeClr val="tx1"/>
              </a:solidFill>
              <a:latin typeface="Lub Dub Bold" panose="020B0803030403020204" pitchFamily="34" charset="0"/>
            </a:endParaRPr>
          </a:p>
          <a:p>
            <a:pPr lvl="0" algn="l" defTabSz="977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  </a:t>
            </a:r>
            <a:r>
              <a:rPr lang="az-Latn-AZ" sz="14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Serebral emboliya üçün ürək və aortada olan mənbələri aşkar etmək</a:t>
            </a:r>
            <a:endParaRPr lang="en-US" sz="1600" kern="1200" dirty="0" smtClean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lvl="0" algn="l" defTabSz="977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   </a:t>
            </a:r>
            <a:r>
              <a:rPr lang="en-US" sz="1600" kern="1200" dirty="0" err="1" smtClean="0">
                <a:solidFill>
                  <a:schemeClr val="tx1"/>
                </a:solidFill>
                <a:latin typeface="Lub Dub Condensed" panose="020B0506030403020204" pitchFamily="34" charset="0"/>
              </a:rPr>
              <a:t>Transt</a:t>
            </a:r>
            <a:r>
              <a:rPr lang="az-Latn-AZ" sz="1600" kern="12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orakal və transezofagial exokardioqrafiya vasitəsilə ürəkdaxili tromları, şişləri  aşkarlamaq və klapanları dəyərləndiırmək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34" name="Rectangle: Rounded Corners 4">
            <a:extLst>
              <a:ext uri="{FF2B5EF4-FFF2-40B4-BE49-F238E27FC236}">
                <a16:creationId xmlns:a16="http://schemas.microsoft.com/office/drawing/2014/main" xmlns="" id="{B0460A1E-A721-4375-A56B-896852285DF3}"/>
              </a:ext>
            </a:extLst>
          </p:cNvPr>
          <p:cNvSpPr txBox="1"/>
          <p:nvPr/>
        </p:nvSpPr>
        <p:spPr>
          <a:xfrm>
            <a:off x="1610666" y="2241241"/>
            <a:ext cx="4520218" cy="8684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Ri</a:t>
            </a:r>
            <a:r>
              <a:rPr lang="en-US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tm </a:t>
            </a:r>
            <a:r>
              <a:rPr lang="en-US" b="1" kern="1200" dirty="0" err="1" smtClean="0">
                <a:solidFill>
                  <a:schemeClr val="tx1"/>
                </a:solidFill>
                <a:latin typeface="Lub Dub Bold" panose="020B0803030403020204" pitchFamily="34" charset="0"/>
              </a:rPr>
              <a:t>Monitorin</a:t>
            </a:r>
            <a:r>
              <a:rPr lang="az-Latn-AZ" b="1" kern="1200" dirty="0" smtClean="0">
                <a:solidFill>
                  <a:schemeClr val="tx1"/>
                </a:solidFill>
                <a:latin typeface="Lub Dub Bold" panose="020B0803030403020204" pitchFamily="34" charset="0"/>
              </a:rPr>
              <a:t>i</a:t>
            </a:r>
            <a:endParaRPr lang="en-US" b="1" kern="1200" dirty="0">
              <a:solidFill>
                <a:schemeClr val="tx1"/>
              </a:solidFill>
              <a:latin typeface="Lub Dub Bold" panose="020B0803030403020204" pitchFamily="34" charset="0"/>
            </a:endParaRPr>
          </a:p>
          <a:p>
            <a:pPr marL="284163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az-Latn-AZ" sz="1600" dirty="0" smtClean="0">
                <a:solidFill>
                  <a:schemeClr val="tx1"/>
                </a:solidFill>
                <a:latin typeface="Lub Dub Condensed" panose="020B0506030403020204" pitchFamily="34" charset="0"/>
              </a:rPr>
              <a:t>Səyriyici aritmiyanın monitorinqi üçün EKQ-nin Holerindən istifadə</a:t>
            </a:r>
            <a:endParaRPr lang="en-US" sz="16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buNone/>
            </a:pPr>
            <a:endParaRPr lang="en-US" sz="1400" kern="1200" dirty="0">
              <a:solidFill>
                <a:schemeClr val="tx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D8B632AE-BBF7-4FE7-A80C-75DAECFD0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2742" y="6044683"/>
            <a:ext cx="10277768" cy="419893"/>
          </a:xfrm>
        </p:spPr>
        <p:txBody>
          <a:bodyPr/>
          <a:lstStyle/>
          <a:p>
            <a:r>
              <a:rPr lang="en-US" sz="900" b="1" dirty="0">
                <a:latin typeface="Lub Dub Condensed" panose="020B0506030403020204" pitchFamily="34" charset="0"/>
                <a:cs typeface="Arial" panose="020B0604020202020204" pitchFamily="34" charset="0"/>
              </a:rPr>
              <a:t>Abbreviations: </a:t>
            </a:r>
            <a:r>
              <a:rPr lang="en-US" sz="900" dirty="0">
                <a:latin typeface="Lub Dub Condensed" panose="020B0506030403020204" pitchFamily="34" charset="0"/>
                <a:cs typeface="Arial" panose="020B0604020202020204" pitchFamily="34" charset="0"/>
              </a:rPr>
              <a:t>CT, indicates computed tomography; ; CTA, computerized tomography angiography; MRA, magnetic resonance angiography; MRI, magnetic resonance imaging; and TEE, </a:t>
            </a:r>
            <a:r>
              <a:rPr lang="en-US" sz="900" dirty="0" err="1" smtClean="0">
                <a:latin typeface="Lub Dub Condensed" panose="020B0506030403020204" pitchFamily="34" charset="0"/>
                <a:cs typeface="Arial" panose="020B0604020202020204" pitchFamily="34" charset="0"/>
              </a:rPr>
              <a:t>transesoph</a:t>
            </a:r>
            <a:r>
              <a:rPr lang="en-US" sz="900" dirty="0" err="1" smtClean="0"/>
              <a:t>angiography</a:t>
            </a:r>
            <a:r>
              <a:rPr lang="en-US" sz="900" dirty="0" smtClean="0"/>
              <a:t> (MRA) is recommended to screen for stenosis.4</a:t>
            </a:r>
            <a:r>
              <a:rPr lang="en-US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onst</a:t>
            </a:r>
            <a:r>
              <a:rPr lang="en-US" sz="900" dirty="0" smtClean="0">
                <a:latin typeface="Lub Dub Condensed" panose="020B0506030403020204" pitchFamily="34" charset="0"/>
                <a:cs typeface="Arial" panose="020B0604020202020204" pitchFamily="34" charset="0"/>
              </a:rPr>
              <a:t>ageal </a:t>
            </a:r>
            <a:r>
              <a:rPr lang="en-US" sz="900" dirty="0">
                <a:latin typeface="Lub Dub Condensed" panose="020B0506030403020204" pitchFamily="34" charset="0"/>
                <a:cs typeface="Arial" panose="020B0604020202020204" pitchFamily="34" charset="0"/>
              </a:rPr>
              <a:t>echocardiography</a:t>
            </a:r>
            <a:r>
              <a:rPr lang="en-US" sz="900" dirty="0">
                <a:cs typeface="Arial" panose="020B0604020202020204" pitchFamily="34" charset="0"/>
              </a:rPr>
              <a:t>.</a:t>
            </a:r>
            <a:endParaRPr lang="en-US" sz="1200" dirty="0">
              <a:latin typeface="Lub Dub Condense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xmlns="" id="{3B86F7C1-BACB-480D-B01B-8A1434373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13</a:t>
            </a:fld>
            <a:endParaRPr lang="en-US" sz="9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84" y="5786454"/>
            <a:ext cx="1071546" cy="107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05289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811" y="5786454"/>
            <a:ext cx="1339595" cy="7269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778" y="428604"/>
            <a:ext cx="10072758" cy="77521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84200" marR="5080" indent="-571500">
              <a:lnSpc>
                <a:spcPts val="1939"/>
              </a:lnSpc>
              <a:spcBef>
                <a:spcPts val="345"/>
              </a:spcBef>
            </a:pPr>
            <a:r>
              <a:rPr lang="az-Latn-AZ" sz="2400" dirty="0" smtClean="0">
                <a:solidFill>
                  <a:srgbClr val="FF0000"/>
                </a:solidFill>
              </a:rPr>
              <a:t>     AHA- </a:t>
            </a:r>
            <a:r>
              <a:rPr lang="az-Latn-AZ" sz="2400" dirty="0" smtClean="0"/>
              <a:t>İNSULTUN İKİNCİli PROFİLAKTİKASI  </a:t>
            </a:r>
            <a:r>
              <a:rPr lang="az-Latn-AZ" sz="2400" dirty="0"/>
              <a:t>ÜÇÜN </a:t>
            </a:r>
            <a:r>
              <a:rPr lang="az-Latn-AZ" sz="2400" dirty="0" smtClean="0"/>
              <a:t>2021-ci  il    </a:t>
            </a:r>
            <a:r>
              <a:rPr lang="az-Latn-AZ" sz="2400" dirty="0"/>
              <a:t>SINIF 1 </a:t>
            </a:r>
            <a:r>
              <a:rPr lang="az-Latn-AZ" sz="2400" dirty="0" smtClean="0"/>
              <a:t/>
            </a:r>
            <a:br>
              <a:rPr lang="az-Latn-AZ" sz="2400" dirty="0" smtClean="0"/>
            </a:br>
            <a:r>
              <a:rPr lang="az-Latn-AZ" sz="2400" dirty="0" smtClean="0"/>
              <a:t/>
            </a:r>
            <a:br>
              <a:rPr lang="az-Latn-AZ" sz="2400" dirty="0" smtClean="0"/>
            </a:br>
            <a:r>
              <a:rPr lang="az-Latn-AZ" sz="2400" dirty="0" smtClean="0"/>
              <a:t>                                 TÖVSİYƏLƏRİNİN   XÜLASƏSİ</a:t>
            </a:r>
            <a:endParaRPr sz="2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2131587"/>
              </p:ext>
            </p:extLst>
          </p:nvPr>
        </p:nvGraphicFramePr>
        <p:xfrm>
          <a:off x="380960" y="1285860"/>
          <a:ext cx="11358641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8641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az-Latn-AZ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lang="en-US" sz="2000" b="1" spc="-2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iaqnostik</a:t>
                      </a:r>
                      <a:r>
                        <a:rPr lang="en-US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</a:t>
                      </a:r>
                      <a:r>
                        <a:rPr lang="en-US" sz="2000" b="1" spc="-20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qiym</a:t>
                      </a:r>
                      <a:r>
                        <a:rPr lang="az-Latn-AZ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ətləndirmə</a:t>
                      </a: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596246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en-US" sz="1800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en-US" sz="2000" b="0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 </a:t>
                      </a:r>
                      <a:r>
                        <a:rPr lang="en-US" sz="20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az-Latn-AZ" sz="20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Yuxu arteriyasının görüntüləmə üsulları ilə </a:t>
                      </a:r>
                      <a:r>
                        <a:rPr lang="az-Latn-AZ" sz="20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müayinəsi</a:t>
                      </a:r>
                      <a:endParaRPr lang="az-Latn-AZ" sz="200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549420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</a:t>
                      </a:r>
                      <a:endParaRPr lang="az-Latn-AZ" sz="200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        Səyriyici aritmiyanın skrininqi üçün</a:t>
                      </a:r>
                      <a:r>
                        <a:rPr lang="az-Latn-AZ" sz="20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EKQ</a:t>
                      </a:r>
                      <a:endParaRPr lang="en-US" sz="200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611206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spc="-3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3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</a:t>
                      </a:r>
                      <a:r>
                        <a:rPr lang="az-Latn-AZ" sz="2000" b="1" spc="-25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Beynin </a:t>
                      </a:r>
                      <a:r>
                        <a:rPr lang="az-Latn-AZ" sz="2000" b="1" spc="-114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az-Latn-AZ" sz="2000" b="1" spc="-35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CT</a:t>
                      </a:r>
                      <a:r>
                        <a:rPr lang="az-Latn-AZ" sz="2000" b="1" spc="-135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az-Latn-AZ" sz="2000" b="1" spc="-50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və ya </a:t>
                      </a:r>
                      <a:r>
                        <a:rPr lang="az-Latn-AZ" sz="2000" b="1" spc="-114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az-Latn-AZ" sz="2000" b="1" spc="-7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MRT</a:t>
                      </a:r>
                      <a:r>
                        <a:rPr lang="az-Latn-AZ" sz="2000" b="1" spc="-70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vasitəsilə </a:t>
                      </a:r>
                      <a:r>
                        <a:rPr lang="az-Latn-AZ" sz="2000" b="1" spc="-1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diaqnostik</a:t>
                      </a:r>
                      <a:r>
                        <a:rPr lang="az-Latn-AZ" sz="2000" b="1" spc="-10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müayinəsi</a:t>
                      </a:r>
                      <a:endParaRPr lang="az-Latn-AZ" sz="2000" b="1" spc="-35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en-US" sz="1800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1149613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az-Latn-AZ" sz="2400" spc="-4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200" b="1" spc="-4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</a:t>
                      </a:r>
                      <a:r>
                        <a:rPr lang="az-Latn-AZ" sz="2200" b="1" spc="-4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x</a:t>
                      </a:r>
                      <a:r>
                        <a:rPr lang="az-Latn-AZ" sz="2200" b="1" spc="-4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əstələrdə</a:t>
                      </a:r>
                      <a:r>
                        <a:rPr lang="az-Latn-AZ" sz="2200" b="1" spc="-4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risk faktorlarını  dəyərləndirmək və terapiyanı düzgün aparmaq üçün</a:t>
                      </a:r>
                      <a:r>
                        <a:rPr lang="az-Latn-AZ" sz="2200" b="1" spc="-4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qanın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2200" b="1" spc="-4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200" b="1" spc="-4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ümumi  analizi,  Protrombin müddəti, hissəvi  tromboplastin müddəti,</a:t>
                      </a:r>
                      <a:r>
                        <a:rPr sz="2200" b="1" spc="-12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z-Latn-AZ" sz="2200" b="1" spc="-25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sz="2200" b="1" spc="-25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</a:t>
                      </a:r>
                      <a:r>
                        <a:rPr lang="az-Latn-AZ" sz="2200" b="1" spc="-25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koza</a:t>
                      </a:r>
                      <a:r>
                        <a:rPr sz="2200" b="1" spc="-25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sz="2200" b="1" spc="-13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65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HbA1c</a:t>
                      </a:r>
                      <a:r>
                        <a:rPr sz="2200" b="1" spc="-65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sz="2200" b="1" spc="-12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z-Latn-AZ" sz="2200" b="1" spc="-12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2200" b="1" spc="-12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200" b="1" spc="-12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sz="2200" b="1" spc="-3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reatinin,</a:t>
                      </a:r>
                      <a:r>
                        <a:rPr sz="2200" b="1" spc="-12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lipid</a:t>
                      </a:r>
                      <a:r>
                        <a:rPr lang="az-Latn-AZ" sz="22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2200" b="1" spc="-9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1" spc="-1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profil</a:t>
                      </a:r>
                      <a:r>
                        <a:rPr lang="az-Latn-AZ" sz="2200" b="1" spc="-1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az-Latn-AZ" sz="2200" b="1" spc="-1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 nəzarətdə saxlamaq lazımdır</a:t>
                      </a:r>
                      <a:r>
                        <a:rPr lang="az-Latn-AZ" sz="2200" spc="-1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az-Latn-AZ" sz="2200" spc="-1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908" y="5715016"/>
            <a:ext cx="1142984" cy="11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24232" y="6500834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2131587"/>
              </p:ext>
            </p:extLst>
          </p:nvPr>
        </p:nvGraphicFramePr>
        <p:xfrm>
          <a:off x="380960" y="1428736"/>
          <a:ext cx="11430080" cy="4334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0"/>
              </a:tblGrid>
              <a:tr h="783800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az-Latn-AZ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Damar risk faktorunun idarə olunması</a:t>
                      </a: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587850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en-US" sz="1800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en-US" sz="20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</a:t>
                      </a:r>
                      <a:r>
                        <a:rPr lang="az-Latn-AZ" sz="20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Həyat tərzinin dəyişdirilməsi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481756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</a:t>
                      </a:r>
                      <a:endParaRPr lang="az-Latn-AZ" sz="200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Arterial hipertenziyanı ‹ 130/80 mm c st  hədəf səviyyəsində saxlamaq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1371651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spc="-3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3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az-Latn-AZ" sz="2000" b="1" spc="-2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LDL xolesterolun səviyyəsi 100 mq/dl səviyyəsindən çoxdursa ,  əks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2000" b="1" spc="-25" baseline="0" dirty="0" smtClean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2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göstəriş olmadıqda yüksək dozada statinlərdən istifadə  nəticəsində 70mq/dl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2000" b="1" spc="-25" baseline="0" dirty="0" smtClean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25" baseline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hədəf səviyyəsinə  çatmaq</a:t>
                      </a:r>
                      <a:endParaRPr lang="en-US" sz="1800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1008032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az-Latn-AZ" sz="2400" spc="-4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Şəkərli  Diabetli  xəstələrdə  qlikohemoqlobin səviyyəsini  (A1c) ≤ 7% də saxlamağa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180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çalışmaq</a:t>
                      </a:r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lazımdır.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/>
          </p:cNvSpPr>
          <p:nvPr/>
        </p:nvSpPr>
        <p:spPr>
          <a:xfrm>
            <a:off x="1166778" y="428604"/>
            <a:ext cx="10072758" cy="7955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84200" marR="5080" lvl="0" indent="-571500" defTabSz="91440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AHA- </a:t>
            </a: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İNSULTUN İKİNCİli PROFİLAKTİKASI  ÜÇÜN 2021-ci  il    SINIF 1 </a:t>
            </a:r>
            <a:b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TÖVSİYƏLƏRİNİN   XÜLASƏSİ</a:t>
            </a:r>
            <a:endParaRPr kumimoji="0" lang="az-Latn-AZ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098" y="5834122"/>
            <a:ext cx="1023902" cy="10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09918" y="6500834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2131587"/>
              </p:ext>
            </p:extLst>
          </p:nvPr>
        </p:nvGraphicFramePr>
        <p:xfrm>
          <a:off x="380960" y="1316054"/>
          <a:ext cx="11358642" cy="447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8642"/>
              </a:tblGrid>
              <a:tr h="1149029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az-Latn-AZ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Kəllədaxili</a:t>
                      </a:r>
                      <a:r>
                        <a:rPr lang="az-Latn-AZ" sz="2000" b="1" spc="-2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50-99% stenoz olan iri d</a:t>
                      </a:r>
                      <a:r>
                        <a:rPr lang="az-Latn-AZ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amarların aterosklerozu olan insult</a:t>
                      </a: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lang="az-Latn-AZ" sz="20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az-Latn-AZ" sz="20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keçirmiş  xəstələrə sutkada  325 mq aspirin təyin edilməlidir </a:t>
                      </a:r>
                    </a:p>
                    <a:p>
                      <a:pPr algn="ctr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767755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en-US" sz="1800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Yuxu arteriyasının ekstrakranial 70-99% stenozu olan insult keçirmiş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2000" b="1" spc="-10" baseline="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xəstələr ,  insultdan 6 ay sonra endarterektomiya  əməliyyatına göndərilir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957524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az-Latn-AZ" sz="1800" dirty="0" smtClean="0"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dirty="0" smtClean="0">
                          <a:latin typeface="Verdana"/>
                          <a:cs typeface="Verdana"/>
                        </a:rPr>
                        <a:t>   </a:t>
                      </a:r>
                      <a:r>
                        <a:rPr lang="az-Latn-AZ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Yuxu arteriyasının ekstrakranial 50-69% stenozu olan insult keçirmiş lərin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Endarterektomiya əməliyyatına göndərilməsi  individual  seçilir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957524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az-Latn-AZ" sz="2000" b="1" dirty="0" smtClean="0"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dirty="0" smtClean="0">
                          <a:latin typeface="Verdana"/>
                          <a:cs typeface="Verdana"/>
                        </a:rPr>
                        <a:t>   </a:t>
                      </a:r>
                      <a:r>
                        <a:rPr lang="az-Latn-AZ" sz="20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Əməliyyat olub- olmamasından asılı olmayaraq  bütün xəstələrə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2000" b="1" dirty="0" smtClean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20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   intensiv medikamentoz    terapiya aparılmalıdır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  <a:tr h="49210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az-Latn-AZ" sz="2400" spc="-40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10E1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/>
          </p:cNvSpPr>
          <p:nvPr/>
        </p:nvSpPr>
        <p:spPr>
          <a:xfrm>
            <a:off x="1166778" y="285728"/>
            <a:ext cx="10072758" cy="7955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84200" marR="5080" lvl="0" indent="-571500" defTabSz="91440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AHA- </a:t>
            </a: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İNSULTUN İKİNCİli PROFİLAKTİKASI  ÜÇÜN 2021-ci  il    SINIF 1 </a:t>
            </a:r>
            <a:b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z-Latn-AZ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ƏLAVƏ  TÖVSİYƏLƏRİNİN   XÜLASƏSİ</a:t>
            </a:r>
            <a:endParaRPr kumimoji="0" lang="az-Latn-AZ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6594" y="5849466"/>
            <a:ext cx="1143008" cy="10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6500834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52530" y="-142900"/>
          <a:ext cx="8929750" cy="65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68" y="5500702"/>
            <a:ext cx="1357298" cy="1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24232" y="6540365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66778" y="1418910"/>
          <a:ext cx="9715568" cy="422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68"/>
              </a:tblGrid>
              <a:tr h="928694">
                <a:tc>
                  <a:txBody>
                    <a:bodyPr/>
                    <a:lstStyle/>
                    <a:p>
                      <a:endParaRPr lang="az-Latn-AZ" sz="1800" b="1" spc="-2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r>
                        <a:rPr lang="az-Latn-AZ" sz="1800" b="1" spc="-2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                                  KARDİOEMBOLİZM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66040">
                        <a:lnSpc>
                          <a:spcPts val="1625"/>
                        </a:lnSpc>
                      </a:pPr>
                      <a:endParaRPr lang="en-US" sz="1600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en-US" sz="18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</a:t>
                      </a:r>
                      <a:r>
                        <a:rPr lang="az-Latn-AZ" sz="1800" b="1" spc="-1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Əgər  </a:t>
                      </a:r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əkc  göstəriş  yoxdursa  səyriyici  aritmiya  xəstələrində  peroral </a:t>
                      </a:r>
                    </a:p>
                    <a:p>
                      <a:pPr marL="66040">
                        <a:lnSpc>
                          <a:spcPts val="1625"/>
                        </a:lnSpc>
                      </a:pPr>
                      <a:endParaRPr lang="az-Latn-AZ" sz="1800" b="1" spc="-10" baseline="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pPr marL="66040">
                        <a:lnSpc>
                          <a:spcPts val="1625"/>
                        </a:lnSpc>
                      </a:pPr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antikoaqulyantlar   istifadə   olunmalıdır.</a:t>
                      </a:r>
                      <a:endParaRPr lang="az-Latn-AZ" sz="1800" b="1" spc="-10" dirty="0" smtClean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az-Latn-AZ" baseline="0" dirty="0" smtClean="0"/>
                        <a:t>    </a:t>
                      </a:r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Xəstədə  ağır dərəcəli  mitral stenoz və ya mexaniki ürək qapağı  </a:t>
                      </a:r>
                    </a:p>
                    <a:p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yoxdursa  yeni nəsil oral antikoaqulyantlar : apiksaban, dabiqatran,</a:t>
                      </a:r>
                    </a:p>
                    <a:p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edoksaban və ya rivaroksaban  istifadəsı  tövsiyə  olunur</a:t>
                      </a:r>
                    </a:p>
                    <a:p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Xəstədə  ağır dərəcəli  mitral stenoz və ya mexaniki ürək qapağı </a:t>
                      </a:r>
                    </a:p>
                    <a:p>
                      <a:r>
                        <a:rPr lang="az-Latn-AZ" sz="1800" b="1" spc="-10" baseline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varsa  varfarindən  istifadə  tövsiyə olunur.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95406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>
                <a:solidFill>
                  <a:srgbClr val="FF0000"/>
                </a:solidFill>
              </a:rPr>
              <a:t> </a:t>
            </a:r>
            <a:r>
              <a:rPr lang="az-Latn-AZ" sz="2000" b="1" dirty="0">
                <a:solidFill>
                  <a:srgbClr val="FF0000"/>
                </a:solidFill>
              </a:rPr>
              <a:t>AHA</a:t>
            </a:r>
            <a:r>
              <a:rPr lang="az-Latn-AZ" b="1" dirty="0">
                <a:solidFill>
                  <a:srgbClr val="FF0000"/>
                </a:solidFill>
              </a:rPr>
              <a:t>- </a:t>
            </a:r>
            <a:r>
              <a:rPr lang="az-Latn-AZ" b="1" dirty="0"/>
              <a:t>İNSULTUN İKİNCİli PROFİLAKTİKASI  ÜÇÜN 2021-ci  il    SINIF 1 </a:t>
            </a:r>
            <a:br>
              <a:rPr lang="az-Latn-AZ" b="1" dirty="0"/>
            </a:br>
            <a:r>
              <a:rPr lang="az-Latn-AZ" b="1" dirty="0"/>
              <a:t/>
            </a:r>
            <a:br>
              <a:rPr lang="az-Latn-AZ" b="1" dirty="0"/>
            </a:br>
            <a:r>
              <a:rPr lang="az-Latn-AZ" b="1" dirty="0"/>
              <a:t>                                 TÖVSİYƏLƏRİNİN   XÜLASƏSİ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346" y="5548370"/>
            <a:ext cx="1309654" cy="13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67042" y="6540365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90"/>
            <a:ext cx="3131556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9846" y="-428652"/>
            <a:ext cx="30512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 descr="Anticoagulant Warfa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Anticoagulant Warfa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381224" y="1142984"/>
            <a:ext cx="7286676" cy="562773"/>
          </a:xfrm>
          <a:prstGeom prst="rect">
            <a:avLst/>
          </a:prstGeom>
        </p:spPr>
        <p:txBody>
          <a:bodyPr vert="horz" wrap="square" lIns="0" tIns="1306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spc="-10" dirty="0">
                <a:solidFill>
                  <a:srgbClr val="4D4D4F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2800" b="1" spc="-10" dirty="0" smtClean="0">
                <a:solidFill>
                  <a:srgbClr val="4D4D4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r>
              <a:rPr lang="en-US" sz="2800" b="1" spc="-10" dirty="0" err="1" smtClean="0">
                <a:solidFill>
                  <a:srgbClr val="4D4D4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od</a:t>
            </a:r>
            <a:r>
              <a:rPr lang="en-US" sz="2800" b="1" spc="-10" dirty="0" smtClean="0">
                <a:solidFill>
                  <a:srgbClr val="4D4D4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spc="-10" dirty="0" err="1" smtClean="0">
                <a:solidFill>
                  <a:srgbClr val="4D4D4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aras</a:t>
            </a:r>
            <a:r>
              <a:rPr lang="az-Latn-AZ" sz="2800" b="1" spc="-10" dirty="0" smtClean="0">
                <a:solidFill>
                  <a:srgbClr val="4D4D4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ında  veriləcək düzgün  Həkim qərarı</a:t>
            </a:r>
            <a:endParaRPr kumimoji="0" lang="en-US" sz="2800" b="1" i="0" u="none" strike="noStrike" kern="0" cap="none" spc="-1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66910" y="571480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İ</a:t>
            </a: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nsult və qanaxma riskini düzgün</a:t>
            </a:r>
            <a:r>
              <a:rPr kumimoji="0" lang="az-Latn-AZ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dəyərləndirmək üçün</a:t>
            </a:r>
            <a:endParaRPr kumimoji="0" lang="de-DE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1428736"/>
            <a:ext cx="8643998" cy="1154162"/>
          </a:xfrm>
        </p:spPr>
        <p:txBody>
          <a:bodyPr/>
          <a:lstStyle/>
          <a:p>
            <a:pPr algn="just"/>
            <a:r>
              <a:rPr lang="az-Latn-AZ" dirty="0" smtClean="0">
                <a:solidFill>
                  <a:schemeClr val="bg1"/>
                </a:solidFill>
              </a:rPr>
              <a:t>ÜST-nın məlumatına əsasən  hər il  dünya  əhalısının  6.7 milyon nəfəri   insultdan dünyasını  dəyışır. 55-60 yaşlılar arasında əlillərin  1/3 –i  məhz  insultlu   xəstələrin  payına düşür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Sos GIF - Sos Stage Lights GIF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3000372"/>
            <a:ext cx="6286544" cy="352593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098" y="142852"/>
            <a:ext cx="78581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902" y="428604"/>
            <a:ext cx="10596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İ</a:t>
            </a:r>
            <a:r>
              <a:rPr kumimoji="0" lang="az-Latn-A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nsult riskini ilkin dəyərləndirmək üçün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CHA2DS2-VASc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indeksindən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istifadə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olunur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95339" y="1214423"/>
          <a:ext cx="10072759" cy="4572032"/>
        </p:xfrm>
        <a:graphic>
          <a:graphicData uri="http://schemas.openxmlformats.org/drawingml/2006/table">
            <a:tbl>
              <a:tblPr/>
              <a:tblGrid>
                <a:gridCol w="410813"/>
                <a:gridCol w="8942762"/>
                <a:gridCol w="719184"/>
              </a:tblGrid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C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(congestive heart failure) =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ürək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çatışmazlığı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H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(hypertension) =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аrterial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hipertenziya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(age) =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yaş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≥ 75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yaş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2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(diabetes mellitus) =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şəkərli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diabet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S2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(stoke) = insult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tranzitor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işemik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həmlə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keçirmş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əvvəl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tromboemboliya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olmuşlar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2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(Vascular disease) =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damar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xəstəlikləri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məsələn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periferik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arteriyaların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aterosklerozu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, 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miokard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infarkı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, aorta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aterosklerozu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(Age 65–74 years) = 65 -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dən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  74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yaşa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kimi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 bal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S </a:t>
                      </a:r>
                      <a:endParaRPr lang="en-US" sz="16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(Sex) =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qadın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cinsi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 bal</a:t>
                      </a:r>
                      <a:endParaRPr lang="en-US" sz="16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6660" y="5786454"/>
            <a:ext cx="1023902" cy="10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6357958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738414" y="285728"/>
            <a:ext cx="615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CHA2DS2-VASc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şkalası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üzrə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müalicə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tövsiyələrı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09654" y="857232"/>
          <a:ext cx="9787007" cy="5280910"/>
        </p:xfrm>
        <a:graphic>
          <a:graphicData uri="http://schemas.openxmlformats.org/drawingml/2006/table">
            <a:tbl>
              <a:tblPr/>
              <a:tblGrid>
                <a:gridCol w="1023310"/>
                <a:gridCol w="947787"/>
                <a:gridCol w="996970"/>
                <a:gridCol w="2104598"/>
                <a:gridCol w="4714342"/>
              </a:tblGrid>
              <a:tr h="78581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İndeks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CHA2DS2-VASc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İnsult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riski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%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Risk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Antikoaqulyant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terapiyası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Tövsıyələr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1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0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0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Aşağı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Antitrombositar terapiya tövsiyə edilmir 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Аspirin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75-325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mq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/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gün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antitrombotik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preparat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təyini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lazım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deyil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14300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1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1.3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orta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Peroral antikoaqulyantlar və ya aspirin 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Peroral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antikoaqulyantlar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: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varfarin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(İNR-ə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nəzarət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2.0-3.0 </a:t>
                      </a:r>
                      <a:r>
                        <a:rPr lang="az-Latn-AZ" sz="1600" b="1" dirty="0" smtClean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səviy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vəsində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);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dabiqatran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aspirin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günlük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 75-325mq,peroral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antikoaqulyantların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aspirin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qarşısında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üstünlüyü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var.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2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2.2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yüksək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Peroeral antikoaqulyantlar</a:t>
                      </a:r>
                      <a:endParaRPr lang="en-US" sz="1600" b="1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Peroral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antikoaqulyantlar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: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varfarin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(İNR-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2.0-</a:t>
                      </a:r>
                      <a:endParaRPr lang="az-Latn-AZ" sz="1600" b="1" dirty="0" smtClean="0">
                        <a:solidFill>
                          <a:srgbClr val="000000"/>
                        </a:solidFill>
                        <a:latin typeface="Arial"/>
                        <a:ea typeface="Helvetica Neue"/>
                        <a:cs typeface="Helvetica Neue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z-Latn-AZ" sz="1600" b="1" dirty="0" smtClean="0">
                        <a:solidFill>
                          <a:srgbClr val="000000"/>
                        </a:solidFill>
                        <a:latin typeface="Arial"/>
                        <a:ea typeface="Helvetica Neue"/>
                        <a:cs typeface="Helvetica Neue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3.0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arası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nəzarətdə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saxlamaqla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);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dabiqatran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, </a:t>
                      </a:r>
                      <a:endParaRPr lang="az-Latn-AZ" sz="1600" b="1" dirty="0" smtClean="0">
                        <a:solidFill>
                          <a:srgbClr val="000000"/>
                        </a:solidFill>
                        <a:latin typeface="Arial"/>
                        <a:ea typeface="Helvetica Neue"/>
                        <a:cs typeface="Helvetica Neue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z-Latn-AZ" sz="1600" b="1" dirty="0" smtClean="0">
                        <a:solidFill>
                          <a:srgbClr val="000000"/>
                        </a:solidFill>
                        <a:latin typeface="Arial"/>
                        <a:ea typeface="Helvetica Neue"/>
                        <a:cs typeface="Helvetica Neue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apiksaban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rivoroksaban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3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3.2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4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4.0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5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6.7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6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9.8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7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9.6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8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6.7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13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 Unicode MS"/>
                          <a:cs typeface="Arial Unicode MS"/>
                        </a:rPr>
                        <a:t>9</a:t>
                      </a:r>
                      <a:endParaRPr lang="en-US" sz="1600" b="1">
                        <a:latin typeface="Times New Roman"/>
                        <a:ea typeface="Arial Unicode MS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Helvetica Neue"/>
                          <a:cs typeface="Helvetica Neue"/>
                        </a:rPr>
                        <a:t>15.2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0430" y="5786454"/>
            <a:ext cx="107157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24232" y="6429396"/>
            <a:ext cx="4929222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23902" y="785794"/>
          <a:ext cx="9858445" cy="506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482"/>
                <a:gridCol w="8021036"/>
                <a:gridCol w="947927"/>
              </a:tblGrid>
              <a:tr h="496163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(HYPERTENSION)</a:t>
                      </a:r>
                      <a:r>
                        <a:rPr lang="az-Latn-AZ" sz="2400" b="0" dirty="0" smtClean="0"/>
                        <a:t> =</a:t>
                      </a:r>
                      <a:r>
                        <a:rPr lang="en-US" sz="2400" b="0" baseline="0" dirty="0" smtClean="0"/>
                        <a:t>  </a:t>
                      </a:r>
                      <a:r>
                        <a:rPr lang="en-US" sz="2400" b="0" dirty="0" smtClean="0"/>
                        <a:t>ARTERIAL   HIPERTENZIYA </a:t>
                      </a:r>
                      <a:endParaRPr lang="en-US" sz="2400" b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75919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A  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abnormal renal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liver function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az-Latn-AZ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=  Qaraciyər və ya böyrəyin</a:t>
                      </a:r>
                      <a:r>
                        <a:rPr lang="az-Latn-AZ" sz="24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funksiya pozğunluğu , hər biri üçün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6096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   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lang="az-Latn-AZ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Anamnezdə insult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75919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B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Bleeding history or predisposition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lang="az-Latn-AZ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Anamnezdə qanaxma və ya meyllilik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6096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Labile INR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lang="az-Latn-AZ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Qeyri sabit İNR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66096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Elderly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lang="az-Latn-AZ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65 yaşdan yuxarı yaş qrupu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75919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alcohol concomitantly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lang="az-Latn-AZ" sz="24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bəzi dərmanların/ alkoqol</a:t>
                      </a:r>
                      <a:r>
                        <a:rPr lang="az-Latn-AZ" sz="24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qəbulu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1 BAL</a:t>
                      </a: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81026" y="285728"/>
            <a:ext cx="9551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ANTIKOAQULYANT  TERAPIYAS</a:t>
            </a:r>
            <a:r>
              <a:rPr lang="az-Latn-AZ" sz="1400" b="1" dirty="0" smtClean="0">
                <a:solidFill>
                  <a:srgbClr val="FF0000"/>
                </a:solidFill>
              </a:rPr>
              <a:t>INA  BAŞLAMAZDAN  ƏVVƏL  QANAXMA  RİSKİNİN  DƏYƏRLƏNDİRİLMƏSİ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7065" y="6072206"/>
            <a:ext cx="5674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1600" b="1" dirty="0" smtClean="0">
                <a:solidFill>
                  <a:srgbClr val="FF0000"/>
                </a:solidFill>
              </a:rPr>
              <a:t>Indeks  </a:t>
            </a:r>
            <a:r>
              <a:rPr lang="az-Latn-AZ" sz="16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≥ 3 </a:t>
            </a:r>
            <a:r>
              <a:rPr lang="az-Latn-AZ" sz="1600" b="1" dirty="0" smtClean="0">
                <a:solidFill>
                  <a:srgbClr val="FF0000"/>
                </a:solidFill>
              </a:rPr>
              <a:t> olması istənilən antitrombositik preparatın </a:t>
            </a:r>
          </a:p>
          <a:p>
            <a:r>
              <a:rPr lang="az-Latn-AZ" sz="1600" b="1" dirty="0" smtClean="0">
                <a:solidFill>
                  <a:srgbClr val="FF0000"/>
                </a:solidFill>
              </a:rPr>
              <a:t> qəbulunda ehtiyatlı olmağ tövsiyə edilir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5222" y="5715016"/>
            <a:ext cx="1095340" cy="10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6FFD6398-364B-44DF-BC64-7FAD94FE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81" y="142852"/>
            <a:ext cx="8603393" cy="387798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Antitrombotik tədavi üzrə tövsiyələr</a:t>
            </a:r>
            <a:r>
              <a:rPr kumimoji="0" lang="az-Latn-AZ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5A85410D-F3A2-4D86-AA9B-2153D7CB755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4685997"/>
              </p:ext>
            </p:extLst>
          </p:nvPr>
        </p:nvGraphicFramePr>
        <p:xfrm>
          <a:off x="523836" y="642918"/>
          <a:ext cx="10930014" cy="511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644">
                  <a:extLst>
                    <a:ext uri="{9D8B030D-6E8A-4147-A177-3AD203B41FA5}">
                      <a16:colId xmlns:a16="http://schemas.microsoft.com/office/drawing/2014/main" xmlns="" val="2649235253"/>
                    </a:ext>
                  </a:extLst>
                </a:gridCol>
                <a:gridCol w="9828370">
                  <a:extLst>
                    <a:ext uri="{9D8B030D-6E8A-4147-A177-3AD203B41FA5}">
                      <a16:colId xmlns:a16="http://schemas.microsoft.com/office/drawing/2014/main" xmlns="" val="3265590656"/>
                    </a:ext>
                  </a:extLst>
                </a:gridCol>
              </a:tblGrid>
              <a:tr h="2936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az-Latn-AZ" sz="1400" b="1" spc="50" dirty="0" smtClean="0">
                          <a:solidFill>
                            <a:schemeClr val="bg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Sinif</a:t>
                      </a:r>
                      <a:endParaRPr lang="en-US" sz="1400" dirty="0">
                        <a:solidFill>
                          <a:schemeClr val="bg1"/>
                        </a:solidFill>
                        <a:latin typeface="Lub Dub Bold" panose="020B0803030403020204" pitchFamily="34" charset="0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az-Latn-AZ" sz="1400" b="1" spc="40" dirty="0" smtClean="0">
                          <a:solidFill>
                            <a:schemeClr val="bg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Tövsiyələr</a:t>
                      </a:r>
                      <a:endParaRPr lang="en-US" sz="1400" dirty="0">
                        <a:solidFill>
                          <a:schemeClr val="bg1"/>
                        </a:solidFill>
                        <a:latin typeface="Lub Dub Bold" panose="020B0803030403020204" pitchFamily="34" charset="0"/>
                        <a:cs typeface="Calibri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69980"/>
                  </a:ext>
                </a:extLst>
              </a:tr>
              <a:tr h="7048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547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-231775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Qeyri-kardioembolik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az-Latn-AZ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ş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emik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insult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TİH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olan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xəstələrdə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qanaxma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riskini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endirərkən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təkrar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işemik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insult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və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digər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ürək-damar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hadisələri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riskini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azaltmaq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üçün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oral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antikoaqulyasiya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olaraq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antiplatelet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terapiyaya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üstünlük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vermək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tövsiyə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edilir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CA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9901216"/>
                  </a:ext>
                </a:extLst>
              </a:tr>
              <a:tr h="7048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5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1600" b="0" dirty="0" smtClean="0">
                          <a:solidFill>
                            <a:schemeClr val="tx1"/>
                          </a:solidFill>
                        </a:rPr>
                        <a:t> 2.Qeyri  kardioembolik işemik</a:t>
                      </a:r>
                      <a:r>
                        <a:rPr lang="az-Latn-AZ" sz="1600" b="0" baseline="0" dirty="0" smtClean="0">
                          <a:solidFill>
                            <a:schemeClr val="tx1"/>
                          </a:solidFill>
                        </a:rPr>
                        <a:t> insultlarda və ya TİH-də 50-325 mq aspirin , 75 mq  Klopidoqrel  və ya  gündə 2 dəfə     </a:t>
                      </a:r>
                    </a:p>
                    <a:p>
                      <a:r>
                        <a:rPr lang="az-Latn-AZ" sz="1600" b="0" baseline="0" dirty="0" smtClean="0">
                          <a:solidFill>
                            <a:schemeClr val="tx1"/>
                          </a:solidFill>
                        </a:rPr>
                        <a:t>     25 mq aspirin / dipiridamol 200 mq kombinasiyasından istifadə olunması tövsiyə olunur</a:t>
                      </a:r>
                      <a:endParaRPr lang="az-Latn-AZ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23308"/>
                  </a:ext>
                </a:extLst>
              </a:tr>
              <a:tr h="9103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547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+mj-lt"/>
                        <a:buAutoNum type="arabicPeriod" startAt="3"/>
                      </a:pPr>
                      <a:r>
                        <a:rPr lang="az-Latn-AZ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 zamanlarda kiçik (NIHSS ≤3) qeyri-kardioembolik işemik insult və ya yüksək riskli TİH (ABCD2 bal ≥4) olan xəstələr üçün DAPT (aspirin + klopidoqrel) erkən (ideal olaraq simptomların başlanmasından 7 saat , olmasa 12-24 saat ərzində)  başlanmalı və təkrarlanan işemik insult riskini azaltmaq üçün 21-90 gün davam edib, ardınca tək antiplatelet terapiya aparılmalıdır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2435419"/>
                  </a:ext>
                </a:extLst>
              </a:tr>
              <a:tr h="8705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B1D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+mj-lt"/>
                        <a:buAutoNum type="arabicPeriod" startAt="4"/>
                      </a:pPr>
                      <a:r>
                        <a:rPr lang="az-Latn-AZ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Yaxın vaxtda (&lt;24 saat) kiçik və ya orta dərəcəli insult (NIHSS ≤5) və ya yüksək riskli TİH (ABCD2 skalası ≥6) və ya simptomatik intrakranial ≥30% arteriya stenozu olan xəstələr üçün , DAPT olaraq Ticagrelor + aspirin ilə 30 gün ərzində  təkrar insult riskini azaltmaq üçün nəzərdə tutula bilər, lakin bu eyni zamanda  intrakranial</a:t>
                      </a:r>
                      <a:r>
                        <a:rPr lang="az-Latn-AZ" sz="16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qanaxma riskini artıra bilər.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82880" marT="2413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6738432"/>
                  </a:ext>
                </a:extLst>
              </a:tr>
              <a:tr h="4625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9B1D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+mj-lt"/>
                        <a:buAutoNum type="arabicPeriod" startAt="5"/>
                      </a:pPr>
                      <a:r>
                        <a:rPr lang="az-Latn-AZ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Qeyri-kardioembolik işemik insult və ya TİH zamanı indiyə qədər aspirin qəbul edən xəstələr üçün, aspirinin dozasının artırılması və ya başqa antiplatelet dərmana keçidin effektivliyi yaxşı öyrənilməmişdir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82880" marT="2413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341461"/>
                  </a:ext>
                </a:extLst>
              </a:tr>
              <a:tr h="7048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ub Dub Bold" panose="020B0803030403020204" pitchFamily="34" charset="0"/>
                          <a:cs typeface="Calibri"/>
                        </a:rPr>
                        <a:t>3 </a:t>
                      </a:r>
                      <a:br>
                        <a:rPr lang="en-US" sz="2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ub Dub Bold" panose="020B0803030403020204" pitchFamily="34" charset="0"/>
                          <a:cs typeface="Calibri"/>
                        </a:rPr>
                      </a:br>
                      <a:r>
                        <a:rPr 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Calibri"/>
                        </a:rPr>
                        <a:t>HARM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Calibri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823"/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buFont typeface="+mj-lt"/>
                        <a:buAutoNum type="arabicPeriod" startAt="6"/>
                      </a:pPr>
                      <a:r>
                        <a:rPr lang="az-Latn-AZ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Qeyri-kardioembolik işemik insult və ya TİH olan xəstələrdə DAPT-nin (aspirin+ klopidoqrel) 90 gündən çox  və ya üçlü antiplatelet terapiya istifadəsi zamanı qanaxma riski yüksəkdir.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384494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9767A6-346B-4871-AFF1-920EB90EE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3553" y="5953841"/>
            <a:ext cx="8795615" cy="402025"/>
          </a:xfr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Abbreviations</a:t>
            </a:r>
            <a:r>
              <a:rPr kumimoji="0" lang="en-CA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DAPT indicates dual antiplatelet therapy; ICH, Intracranial  hemorrhage; NIHSS, National Institutes of Health Stroke Scale; and TIA, transient ischemic attack.</a:t>
            </a:r>
            <a:r>
              <a:rPr kumimoji="0" lang="en-CA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endParaRPr kumimoji="0" lang="en-CA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18DF8A-29D8-4949-BC3E-D63BE87A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4333-7328-E84F-9F6D-15A5075E3A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ub Dub Medium" panose="020B06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Lub Dub Medium" panose="020B0603030403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4328" y="5786454"/>
            <a:ext cx="1023902" cy="10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89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7731" y="642918"/>
            <a:ext cx="38042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z-Latn-AZ" sz="3600" spc="-20" dirty="0" smtClean="0">
                <a:solidFill>
                  <a:srgbClr val="FFFFFF"/>
                </a:solidFill>
              </a:rPr>
              <a:t>NƏTİCƏ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93224" y="6353392"/>
            <a:ext cx="149860" cy="16065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000" spc="-80" dirty="0">
                <a:solidFill>
                  <a:srgbClr val="4D4D4F"/>
                </a:solidFill>
                <a:latin typeface="Verdana"/>
                <a:cs typeface="Verdana"/>
              </a:rPr>
              <a:t>27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pPr marL="38100">
                <a:lnSpc>
                  <a:spcPct val="100000"/>
                </a:lnSpc>
                <a:spcBef>
                  <a:spcPts val="110"/>
                </a:spcBef>
              </a:pPr>
              <a:t>24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381092" y="1857364"/>
            <a:ext cx="9286940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az-Latn-AZ" b="1" dirty="0" smtClean="0">
                <a:solidFill>
                  <a:schemeClr val="bg1"/>
                </a:solidFill>
              </a:rPr>
              <a:t>İnsult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az-Latn-AZ" b="1" dirty="0" smtClean="0">
                <a:solidFill>
                  <a:schemeClr val="bg1"/>
                </a:solidFill>
              </a:rPr>
              <a:t>bir çox səbəbləri, nəticələri və müalicəsi olan mürəkkəb bir xəstəlikdir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az-Latn-AZ" b="1" dirty="0" smtClean="0">
              <a:solidFill>
                <a:schemeClr val="bg1"/>
              </a:solidFill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az-Latn-AZ" b="1" dirty="0" smtClean="0">
                <a:solidFill>
                  <a:schemeClr val="bg1"/>
                </a:solidFill>
              </a:rPr>
              <a:t>Bütün insult xəstələrinin yüksək keyfiyyətli təxirəsalınmaz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yar</a:t>
            </a:r>
            <a:r>
              <a:rPr lang="az-Latn-AZ" b="1" dirty="0" smtClean="0">
                <a:solidFill>
                  <a:schemeClr val="bg1"/>
                </a:solidFill>
              </a:rPr>
              <a:t>dıma  ehtiyacı var</a:t>
            </a: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az-Latn-AZ" b="1" dirty="0" smtClean="0">
              <a:solidFill>
                <a:schemeClr val="bg1"/>
              </a:solidFill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az-Latn-AZ" sz="1600" b="1" dirty="0" smtClean="0">
                <a:solidFill>
                  <a:schemeClr val="bg1"/>
                </a:solidFill>
                <a:latin typeface="Verdana"/>
                <a:cs typeface="Verdana"/>
              </a:rPr>
              <a:t>Yeni ehtiyacları idarə edin</a:t>
            </a:r>
          </a:p>
          <a:p>
            <a:pPr marL="413384" lvl="1" indent="-17272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414020" algn="l"/>
              </a:tabLst>
            </a:pPr>
            <a:r>
              <a:rPr lang="az-Latn-AZ" sz="1600" b="1" dirty="0" smtClean="0">
                <a:solidFill>
                  <a:schemeClr val="bg1"/>
                </a:solidFill>
                <a:latin typeface="Verdana"/>
                <a:cs typeface="Verdana"/>
              </a:rPr>
              <a:t>Təkrarlanmanın qarşısını almaq</a:t>
            </a:r>
          </a:p>
          <a:p>
            <a:pPr marL="413384" lvl="1" indent="-17272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414020" algn="l"/>
              </a:tabLst>
            </a:pPr>
            <a:r>
              <a:rPr lang="az-Latn-AZ" sz="1600" b="1" dirty="0" smtClean="0">
                <a:solidFill>
                  <a:schemeClr val="bg1"/>
                </a:solidFill>
                <a:latin typeface="Verdana"/>
                <a:cs typeface="Verdana"/>
              </a:rPr>
              <a:t>Fəsadların aradan qaldırılması</a:t>
            </a:r>
          </a:p>
          <a:p>
            <a:pPr marL="413384" lvl="1" indent="-17272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414020" algn="l"/>
              </a:tabLst>
            </a:pPr>
            <a:r>
              <a:rPr lang="az-Latn-AZ" sz="1600" b="1" dirty="0" smtClean="0">
                <a:solidFill>
                  <a:schemeClr val="bg1"/>
                </a:solidFill>
                <a:latin typeface="Verdana"/>
                <a:cs typeface="Verdana"/>
              </a:rPr>
              <a:t>Həyat keyfiyyətini optimallaşdırın</a:t>
            </a:r>
          </a:p>
          <a:p>
            <a:pPr marL="413384" lvl="1" indent="-17272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414020" algn="l"/>
              </a:tabLst>
            </a:pPr>
            <a:r>
              <a:rPr lang="az-Latn-AZ" sz="1600" b="1" dirty="0" smtClean="0">
                <a:solidFill>
                  <a:schemeClr val="bg1"/>
                </a:solidFill>
                <a:latin typeface="Verdana"/>
                <a:cs typeface="Verdana"/>
              </a:rPr>
              <a:t>Ehtiyac yarandıqda mütəxəssislərə operativ çıxışı asanlaşdırın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84" y="142852"/>
            <a:ext cx="1000132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38414" y="6407371"/>
            <a:ext cx="635798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20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1928802"/>
            <a:ext cx="8215370" cy="615553"/>
          </a:xfrm>
        </p:spPr>
        <p:txBody>
          <a:bodyPr/>
          <a:lstStyle/>
          <a:p>
            <a:r>
              <a:rPr lang="az-Latn-AZ" sz="4000" dirty="0" smtClean="0">
                <a:solidFill>
                  <a:schemeClr val="bg1"/>
                </a:solidFill>
                <a:latin typeface="Century Gothic" pitchFamily="34" charset="0"/>
              </a:rPr>
              <a:t>Diqqətinizə görə minnətdaram     </a:t>
            </a:r>
            <a:endParaRPr lang="en-US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24166" y="5357826"/>
            <a:ext cx="635798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20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40" y="3071810"/>
            <a:ext cx="164307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500042"/>
            <a:ext cx="8143932" cy="384721"/>
          </a:xfrm>
        </p:spPr>
        <p:txBody>
          <a:bodyPr/>
          <a:lstStyle/>
          <a:p>
            <a:r>
              <a:rPr lang="az-Latn-AZ" dirty="0" smtClean="0"/>
              <a:t> </a:t>
            </a:r>
            <a:r>
              <a:rPr lang="az-Latn-AZ" dirty="0" smtClean="0">
                <a:solidFill>
                  <a:schemeClr val="bg1"/>
                </a:solidFill>
              </a:rPr>
              <a:t>Dünya ölkələri  arasında İnsultdan ölüm göstəriciləri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1142984"/>
            <a:ext cx="9018190" cy="516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5"/>
          <p:cNvSpPr txBox="1"/>
          <p:nvPr/>
        </p:nvSpPr>
        <p:spPr>
          <a:xfrm>
            <a:off x="4095736" y="6320032"/>
            <a:ext cx="4248599" cy="26096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1400" i="1" dirty="0" smtClean="0">
                <a:solidFill>
                  <a:schemeClr val="bg1"/>
                </a:solidFill>
                <a:latin typeface="Verdana"/>
                <a:cs typeface="Verdana"/>
              </a:rPr>
              <a:t>●  Johnston et  al. Lancet  Neurology 2009</a:t>
            </a:r>
            <a:endParaRPr sz="320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098" y="71414"/>
            <a:ext cx="785818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810"/>
            <a:ext cx="12192000" cy="6583338"/>
            <a:chOff x="0" y="0"/>
            <a:chExt cx="12192000" cy="665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6547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6456" y="5843015"/>
              <a:ext cx="1339595" cy="7269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z-Latn-AZ" sz="2800" spc="-10" dirty="0" smtClean="0"/>
              <a:t>                                            GİRİŞ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952464" y="1000108"/>
            <a:ext cx="10190480" cy="20338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az-Latn-AZ" dirty="0" smtClean="0"/>
              <a:t>İnsultun müalicəsi xəstəxanada başlayır və cəmiyyətdə davam edir</a:t>
            </a:r>
          </a:p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lang="az-Latn-AZ" dirty="0" smtClean="0"/>
              <a:t>İlkin </a:t>
            </a:r>
            <a:r>
              <a:rPr lang="en-US" dirty="0" err="1" smtClean="0"/>
              <a:t>tibbi</a:t>
            </a:r>
            <a:r>
              <a:rPr lang="en-US" dirty="0" smtClean="0"/>
              <a:t> </a:t>
            </a:r>
            <a:r>
              <a:rPr lang="en-US" dirty="0" err="1" smtClean="0"/>
              <a:t>xidm</a:t>
            </a:r>
            <a:r>
              <a:rPr lang="az-Latn-AZ" dirty="0" smtClean="0"/>
              <a:t>ət  bu uzunmüddətli qayğının əsasını  təmin edir</a:t>
            </a:r>
          </a:p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  <a:tab pos="241300" algn="l"/>
              </a:tabLst>
              <a:defRPr/>
            </a:pPr>
            <a:r>
              <a:rPr lang="az-Latn-AZ" spc="-30" dirty="0" smtClean="0">
                <a:solidFill>
                  <a:srgbClr val="4D4D4F"/>
                </a:solidFill>
                <a:latin typeface="Verdana"/>
                <a:cs typeface="Verdana"/>
              </a:rPr>
              <a:t>Belə xəstələrə NƏZARƏT kompleks olmalıdır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D4D4F"/>
              </a:buClr>
            </a:pPr>
            <a:endParaRPr sz="3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D4D4F"/>
              </a:buClr>
            </a:pPr>
            <a:endParaRPr sz="3050" dirty="0">
              <a:latin typeface="Verdana"/>
              <a:cs typeface="Verdana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38216" y="2143092"/>
          <a:ext cx="721523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5222" y="142853"/>
            <a:ext cx="1166778" cy="107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xmlns="" id="{89A9014C-57AA-408D-9D19-E6215D29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259711"/>
            <a:ext cx="9948068" cy="738664"/>
          </a:xfrm>
        </p:spPr>
        <p:txBody>
          <a:bodyPr/>
          <a:lstStyle/>
          <a:p>
            <a:r>
              <a:rPr lang="az-Latn-AZ" sz="2400" dirty="0" smtClean="0">
                <a:solidFill>
                  <a:srgbClr val="CF2429"/>
                </a:solidFill>
              </a:rPr>
              <a:t>Şəkil</a:t>
            </a:r>
            <a:r>
              <a:rPr lang="en-US" sz="2400" dirty="0" smtClean="0">
                <a:solidFill>
                  <a:srgbClr val="CF2429"/>
                </a:solidFill>
              </a:rPr>
              <a:t> </a:t>
            </a:r>
            <a:r>
              <a:rPr lang="en-US" sz="2400" dirty="0">
                <a:solidFill>
                  <a:srgbClr val="CF2429"/>
                </a:solidFill>
              </a:rPr>
              <a:t>1. </a:t>
            </a:r>
            <a:r>
              <a:rPr lang="az-Latn-AZ" sz="2400" dirty="0" smtClean="0">
                <a:solidFill>
                  <a:srgbClr val="CF2429"/>
                </a:solidFill>
              </a:rPr>
              <a:t>İşemik insultun yarımtiplərinin  konseptual təqdimatı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6D8613-A96B-4176-9968-363ECCCE0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4209700" y="5453759"/>
            <a:ext cx="297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>
                <a:latin typeface="Lub Dub Heavy" panose="020B0903030403020204" pitchFamily="34" charset="0"/>
              </a:rPr>
              <a:t>K</a:t>
            </a:r>
            <a:r>
              <a:rPr lang="en-US" dirty="0" smtClean="0">
                <a:latin typeface="Lub Dub Heavy" panose="020B0903030403020204" pitchFamily="34" charset="0"/>
              </a:rPr>
              <a:t>r</a:t>
            </a:r>
            <a:r>
              <a:rPr lang="az-Latn-AZ" dirty="0">
                <a:latin typeface="Lub Dub Heavy" panose="020B0903030403020204" pitchFamily="34" charset="0"/>
              </a:rPr>
              <a:t>i</a:t>
            </a:r>
            <a:r>
              <a:rPr lang="en-US" dirty="0" err="1" smtClean="0">
                <a:latin typeface="Lub Dub Heavy" panose="020B0903030403020204" pitchFamily="34" charset="0"/>
              </a:rPr>
              <a:t>ptogeni</a:t>
            </a:r>
            <a:r>
              <a:rPr lang="az-Latn-AZ" dirty="0" smtClean="0">
                <a:latin typeface="Lub Dub Heavy" panose="020B0903030403020204" pitchFamily="34" charset="0"/>
              </a:rPr>
              <a:t>k  İnsult</a:t>
            </a:r>
            <a:endParaRPr lang="en-US" dirty="0">
              <a:latin typeface="Lub Dub Heavy" panose="020B09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58D376-6D23-419A-945C-87C6E361A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2483722" y="4262279"/>
            <a:ext cx="266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Lub Dub Heavy" panose="020B0903030403020204" pitchFamily="34" charset="0"/>
              </a:rPr>
              <a:t>Qeyrı</a:t>
            </a:r>
            <a:r>
              <a:rPr lang="en-US" dirty="0" smtClean="0">
                <a:latin typeface="Lub Dub Heavy" panose="020B0903030403020204" pitchFamily="34" charset="0"/>
              </a:rPr>
              <a:t>-La</a:t>
            </a:r>
            <a:r>
              <a:rPr lang="az-Latn-AZ" dirty="0" smtClean="0">
                <a:latin typeface="Lub Dub Heavy" panose="020B0903030403020204" pitchFamily="34" charset="0"/>
              </a:rPr>
              <a:t>k</a:t>
            </a:r>
            <a:r>
              <a:rPr lang="en-US" dirty="0" err="1" smtClean="0">
                <a:latin typeface="Lub Dub Heavy" panose="020B0903030403020204" pitchFamily="34" charset="0"/>
              </a:rPr>
              <a:t>unar</a:t>
            </a:r>
            <a:r>
              <a:rPr lang="en-US" dirty="0" smtClean="0">
                <a:latin typeface="Lub Dub Heavy" panose="020B0903030403020204" pitchFamily="34" charset="0"/>
              </a:rPr>
              <a:t> </a:t>
            </a:r>
            <a:r>
              <a:rPr lang="az-Latn-AZ" dirty="0" smtClean="0">
                <a:latin typeface="Lub Dub Heavy" panose="020B0903030403020204" pitchFamily="34" charset="0"/>
              </a:rPr>
              <a:t> İnsult</a:t>
            </a:r>
            <a:endParaRPr lang="en-US" dirty="0">
              <a:latin typeface="Lub Dub Heavy" panose="020B09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EBE517-0866-4B6E-A48B-71CCA518A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139918" y="3089955"/>
            <a:ext cx="19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b Dub Heavy" panose="020B0903030403020204" pitchFamily="34" charset="0"/>
              </a:rPr>
              <a:t>I</a:t>
            </a:r>
            <a:r>
              <a:rPr lang="az-Latn-AZ" dirty="0" smtClean="0">
                <a:latin typeface="Lub Dub Heavy" panose="020B0903030403020204" pitchFamily="34" charset="0"/>
              </a:rPr>
              <a:t>şemik insult</a:t>
            </a:r>
            <a:endParaRPr lang="en-US" dirty="0">
              <a:latin typeface="Lub Dub Heavy" panose="020B09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631777-5091-4A99-9D91-CDBCC561C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741438" y="1632958"/>
            <a:ext cx="108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Lub Dub Heavy" panose="020B0903030403020204" pitchFamily="34" charset="0"/>
              </a:rPr>
              <a:t>İnsult</a:t>
            </a:r>
            <a:endParaRPr lang="en-US" dirty="0">
              <a:latin typeface="Lub Dub Heavy" panose="020B0903030403020204" pitchFamily="34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2551ED9E-160B-4495-AA04-86A777230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14180" y="1262706"/>
            <a:ext cx="2681953" cy="523220"/>
            <a:chOff x="5196287" y="1339055"/>
            <a:chExt cx="2302689" cy="5232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CF2E743-0660-46AE-98E2-096B107A83DD}"/>
                </a:ext>
              </a:extLst>
            </p:cNvPr>
            <p:cNvSpPr/>
            <p:nvPr/>
          </p:nvSpPr>
          <p:spPr>
            <a:xfrm>
              <a:off x="5196287" y="1405987"/>
              <a:ext cx="155940" cy="241973"/>
            </a:xfrm>
            <a:prstGeom prst="rect">
              <a:avLst/>
            </a:prstGeom>
            <a:solidFill>
              <a:srgbClr val="23A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E6151F4-9B59-4906-8505-669C9F676B5D}"/>
                </a:ext>
              </a:extLst>
            </p:cNvPr>
            <p:cNvSpPr txBox="1"/>
            <p:nvPr/>
          </p:nvSpPr>
          <p:spPr>
            <a:xfrm>
              <a:off x="5401235" y="1339055"/>
              <a:ext cx="2097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Lub Dub Condensed" panose="020B0506030403020204" pitchFamily="34" charset="0"/>
                </a:rPr>
                <a:t>Intra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s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erebral</a:t>
              </a:r>
              <a:r>
                <a:rPr lang="en-US" sz="1400" b="1" dirty="0" smtClean="0">
                  <a:latin typeface="Lub Dub Condensed" panose="020B0506030403020204" pitchFamily="34" charset="0"/>
                </a:rPr>
                <a:t> 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Hemor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ragik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xmlns="" id="{44103AFF-E762-400B-95BE-01C1D15D9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16063" y="1605006"/>
            <a:ext cx="2796175" cy="307777"/>
            <a:chOff x="5196286" y="1359057"/>
            <a:chExt cx="2796646" cy="30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92EBA4E-A3D4-4494-8C65-B3EA18F0B00E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1E2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CCF794A-E1B0-415B-8B77-C700E82C0558}"/>
                </a:ext>
              </a:extLst>
            </p:cNvPr>
            <p:cNvSpPr txBox="1"/>
            <p:nvPr/>
          </p:nvSpPr>
          <p:spPr>
            <a:xfrm>
              <a:off x="5401235" y="1359057"/>
              <a:ext cx="259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 smtClean="0">
                  <a:latin typeface="Lub Dub Condensed" panose="020B0506030403020204" pitchFamily="34" charset="0"/>
                </a:rPr>
                <a:t>Subaraxnoidal qanaxma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102F475D-3432-4F2E-A0ED-1734998F5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14178" y="1865931"/>
            <a:ext cx="2302302" cy="307777"/>
            <a:chOff x="5196286" y="1359057"/>
            <a:chExt cx="2302690" cy="3077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0775BE5-39C1-4E6E-A4B7-D4CA79B74D29}"/>
                </a:ext>
              </a:extLst>
            </p:cNvPr>
            <p:cNvSpPr/>
            <p:nvPr/>
          </p:nvSpPr>
          <p:spPr>
            <a:xfrm>
              <a:off x="5196286" y="1452880"/>
              <a:ext cx="213914" cy="213914"/>
            </a:xfrm>
            <a:prstGeom prst="rect">
              <a:avLst/>
            </a:prstGeom>
            <a:solidFill>
              <a:srgbClr val="116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1E727FD-7F0A-4785-A164-856706861B2F}"/>
                </a:ext>
              </a:extLst>
            </p:cNvPr>
            <p:cNvSpPr txBox="1"/>
            <p:nvPr/>
          </p:nvSpPr>
          <p:spPr>
            <a:xfrm>
              <a:off x="5401235" y="1359057"/>
              <a:ext cx="2097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Lub Dub Condensed" panose="020B0506030403020204" pitchFamily="34" charset="0"/>
                </a:rPr>
                <a:t>I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şemik İnsult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xmlns="" id="{91EED609-36B7-4BD9-9B53-076527572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41025" y="2677566"/>
            <a:ext cx="3897088" cy="307777"/>
            <a:chOff x="5196286" y="1359057"/>
            <a:chExt cx="3897745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35F0CAC-240C-4351-BBE8-7DFE93A0300C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92C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BA2A739-8875-49F5-B0DF-A590FC7F5472}"/>
                </a:ext>
              </a:extLst>
            </p:cNvPr>
            <p:cNvSpPr txBox="1"/>
            <p:nvPr/>
          </p:nvSpPr>
          <p:spPr>
            <a:xfrm>
              <a:off x="5401235" y="1359057"/>
              <a:ext cx="3692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Lub Dub Condensed" panose="020B0506030403020204" pitchFamily="34" charset="0"/>
                </a:rPr>
                <a:t>La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k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unar</a:t>
              </a:r>
              <a:r>
                <a:rPr lang="en-US" sz="1400" b="1" dirty="0" smtClean="0">
                  <a:latin typeface="Lub Dub Condensed" panose="020B0506030403020204" pitchFamily="34" charset="0"/>
                </a:rPr>
                <a:t> </a:t>
              </a:r>
              <a:r>
                <a:rPr lang="en-US" sz="1200" dirty="0" smtClean="0">
                  <a:latin typeface="Lub Dub Condensed" panose="020B0506030403020204" pitchFamily="34" charset="0"/>
                </a:rPr>
                <a:t>(</a:t>
              </a:r>
              <a:r>
                <a:rPr lang="az-Latn-AZ" sz="1200" dirty="0" smtClean="0">
                  <a:latin typeface="Lub Dub Condensed" panose="020B0506030403020204" pitchFamily="34" charset="0"/>
                </a:rPr>
                <a:t>Əksərən kiçik damar xəstəlıyınə aiddir</a:t>
              </a:r>
              <a:r>
                <a:rPr lang="en-US" sz="1200" dirty="0" smtClean="0">
                  <a:latin typeface="Lub Dub Condensed" panose="020B0506030403020204" pitchFamily="34" charset="0"/>
                </a:rPr>
                <a:t>)</a:t>
              </a:r>
              <a:endParaRPr lang="en-US" sz="1400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xmlns="" id="{2EA84A01-79F7-4406-A111-1FD9D7A64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40949" y="2969177"/>
            <a:ext cx="2796175" cy="307777"/>
            <a:chOff x="5196286" y="1359057"/>
            <a:chExt cx="2796646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5BC9351-59F1-4BD3-9DAB-3C02932CF978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309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F2D0988-F166-487A-A850-D842831971A2}"/>
                </a:ext>
              </a:extLst>
            </p:cNvPr>
            <p:cNvSpPr txBox="1"/>
            <p:nvPr/>
          </p:nvSpPr>
          <p:spPr>
            <a:xfrm>
              <a:off x="5401235" y="1359057"/>
              <a:ext cx="259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 smtClean="0">
                  <a:latin typeface="Lub Dub Condensed" panose="020B0506030403020204" pitchFamily="34" charset="0"/>
                </a:rPr>
                <a:t>Qeyri </a:t>
              </a:r>
              <a:r>
                <a:rPr lang="en-US" sz="1400" b="1" dirty="0" smtClean="0">
                  <a:latin typeface="Lub Dub Condensed" panose="020B0506030403020204" pitchFamily="34" charset="0"/>
                </a:rPr>
                <a:t>-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 </a:t>
              </a:r>
              <a:r>
                <a:rPr lang="en-US" sz="1400" b="1" dirty="0" smtClean="0">
                  <a:latin typeface="Lub Dub Condensed" panose="020B0506030403020204" pitchFamily="34" charset="0"/>
                </a:rPr>
                <a:t>La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k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unar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69088FC-5F54-41A8-A387-887DB4C5B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82394" y="805251"/>
            <a:ext cx="3087374" cy="17768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CA8DBBF-4FAB-4CE9-9CFB-4703F5084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21628" y="2274542"/>
            <a:ext cx="3087374" cy="17768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7DD094-D8AF-4BE3-A1A6-701A99FD9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98985" y="3600335"/>
            <a:ext cx="3087374" cy="17768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2C3A112-81D9-4D4F-9EB0-818C3FC1C2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5883"/>
          <a:stretch/>
        </p:blipFill>
        <p:spPr>
          <a:xfrm>
            <a:off x="6750738" y="4660561"/>
            <a:ext cx="3087374" cy="1776818"/>
          </a:xfrm>
          <a:prstGeom prst="rect">
            <a:avLst/>
          </a:prstGeom>
        </p:spPr>
      </p:pic>
      <p:grpSp>
        <p:nvGrpSpPr>
          <p:cNvPr id="16" name="Group 28">
            <a:extLst>
              <a:ext uri="{FF2B5EF4-FFF2-40B4-BE49-F238E27FC236}">
                <a16:creationId xmlns:a16="http://schemas.microsoft.com/office/drawing/2014/main" xmlns="" id="{4DCB79DB-407F-49DB-A946-D028FACF7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086905" y="3938878"/>
            <a:ext cx="3243961" cy="307777"/>
            <a:chOff x="5196286" y="1359057"/>
            <a:chExt cx="3244508" cy="3077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7BAD24E-C598-468F-A63A-33122CB40C05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FDB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BEB3222-BF2B-4E16-B201-57CA18DB119D}"/>
                </a:ext>
              </a:extLst>
            </p:cNvPr>
            <p:cNvSpPr txBox="1"/>
            <p:nvPr/>
          </p:nvSpPr>
          <p:spPr>
            <a:xfrm>
              <a:off x="5401235" y="1359057"/>
              <a:ext cx="3039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 smtClean="0">
                  <a:latin typeface="Lub Dub Condensed" panose="020B0506030403020204" pitchFamily="34" charset="0"/>
                </a:rPr>
                <a:t>K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ardioemboli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k</a:t>
              </a:r>
              <a:endParaRPr lang="en-US" sz="1400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xmlns="" id="{8B5A046A-2AF0-4E91-92AD-F6A5A92D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086829" y="4230489"/>
            <a:ext cx="2796175" cy="307777"/>
            <a:chOff x="5196286" y="1359057"/>
            <a:chExt cx="2796646" cy="3077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B8DC762-38B0-4140-9E90-8E3125277875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BE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10A3D66-4AB3-4D59-B09D-50F417F18311}"/>
                </a:ext>
              </a:extLst>
            </p:cNvPr>
            <p:cNvSpPr txBox="1"/>
            <p:nvPr/>
          </p:nvSpPr>
          <p:spPr>
            <a:xfrm>
              <a:off x="5401235" y="1359057"/>
              <a:ext cx="259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>
                  <a:latin typeface="Lub Dub Condensed" panose="020B0506030403020204" pitchFamily="34" charset="0"/>
                </a:rPr>
                <a:t>K</a:t>
              </a:r>
              <a:r>
                <a:rPr lang="en-US" sz="1400" b="1" dirty="0" smtClean="0">
                  <a:latin typeface="Lub Dub Condensed" panose="020B0506030403020204" pitchFamily="34" charset="0"/>
                </a:rPr>
                <a:t>r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ip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togeni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k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xmlns="" id="{3BE90792-62FC-496E-B64D-A115F9D5E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708846" y="3938878"/>
            <a:ext cx="2030756" cy="307777"/>
            <a:chOff x="5196286" y="1359057"/>
            <a:chExt cx="1387321" cy="30777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C601E1B-5C1E-496F-96BF-362FCAB116C4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F6F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417F1EE-08FF-420F-B35D-9A671F21EF0F}"/>
                </a:ext>
              </a:extLst>
            </p:cNvPr>
            <p:cNvSpPr txBox="1"/>
            <p:nvPr/>
          </p:nvSpPr>
          <p:spPr>
            <a:xfrm>
              <a:off x="5401236" y="1359057"/>
              <a:ext cx="1182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 smtClean="0">
                  <a:latin typeface="Lub Dub Condensed" panose="020B0506030403020204" pitchFamily="34" charset="0"/>
                </a:rPr>
                <a:t>böyük</a:t>
              </a:r>
              <a:r>
                <a:rPr lang="en-US" sz="1400" b="1" dirty="0" smtClean="0">
                  <a:latin typeface="Lub Dub Condensed" panose="020B0506030403020204" pitchFamily="34" charset="0"/>
                </a:rPr>
                <a:t> </a:t>
              </a:r>
              <a:r>
                <a:rPr lang="en-US" sz="1400" b="1" dirty="0" err="1" smtClean="0">
                  <a:latin typeface="Lub Dub Condensed" panose="020B0506030403020204" pitchFamily="34" charset="0"/>
                </a:rPr>
                <a:t>arter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iyalar</a:t>
              </a:r>
              <a:endParaRPr lang="en-US" sz="1400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29" name="Group 37">
            <a:extLst>
              <a:ext uri="{FF2B5EF4-FFF2-40B4-BE49-F238E27FC236}">
                <a16:creationId xmlns:a16="http://schemas.microsoft.com/office/drawing/2014/main" xmlns="" id="{6D5ABC3A-05FF-4197-970F-2A13608CC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708846" y="4274080"/>
            <a:ext cx="1387084" cy="307778"/>
            <a:chOff x="5051002" y="1512940"/>
            <a:chExt cx="1558995" cy="22025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AC0C8DE4-429F-4D9E-BDF1-57D25AEEEE94}"/>
                </a:ext>
              </a:extLst>
            </p:cNvPr>
            <p:cNvSpPr/>
            <p:nvPr/>
          </p:nvSpPr>
          <p:spPr>
            <a:xfrm>
              <a:off x="5051002" y="1512940"/>
              <a:ext cx="281100" cy="175905"/>
            </a:xfrm>
            <a:prstGeom prst="rect">
              <a:avLst/>
            </a:prstGeom>
            <a:solidFill>
              <a:srgbClr val="803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43B54B3-CBB7-49FD-A254-D1210E8228EC}"/>
                </a:ext>
              </a:extLst>
            </p:cNvPr>
            <p:cNvSpPr txBox="1"/>
            <p:nvPr/>
          </p:nvSpPr>
          <p:spPr>
            <a:xfrm>
              <a:off x="5410202" y="1512941"/>
              <a:ext cx="1199795" cy="22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 smtClean="0">
                  <a:latin typeface="Lub Dub Condensed" panose="020B0506030403020204" pitchFamily="34" charset="0"/>
                </a:rPr>
                <a:t>Digər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32" name="Group 40">
            <a:extLst>
              <a:ext uri="{FF2B5EF4-FFF2-40B4-BE49-F238E27FC236}">
                <a16:creationId xmlns:a16="http://schemas.microsoft.com/office/drawing/2014/main" xmlns="" id="{5C6F76A7-5C0E-4BAF-86C2-74D19E23B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901893" y="5145982"/>
            <a:ext cx="1409081" cy="307777"/>
            <a:chOff x="5196286" y="1359057"/>
            <a:chExt cx="1409318" cy="30777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0FD4DB3-4DF5-4883-BB5C-7B26743C2DF6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F8C9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1A3F805-24AC-4B08-98B8-F1F78685A37C}"/>
                </a:ext>
              </a:extLst>
            </p:cNvPr>
            <p:cNvSpPr txBox="1"/>
            <p:nvPr/>
          </p:nvSpPr>
          <p:spPr>
            <a:xfrm>
              <a:off x="5401235" y="1359057"/>
              <a:ext cx="1204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Lub Dub Condensed" panose="020B0506030403020204" pitchFamily="34" charset="0"/>
                </a:rPr>
                <a:t>E</a:t>
              </a:r>
              <a:r>
                <a:rPr lang="az-Latn-AZ" sz="1400" b="1" dirty="0" smtClean="0">
                  <a:latin typeface="Lub Dub Condensed" panose="020B0506030403020204" pitchFamily="34" charset="0"/>
                </a:rPr>
                <a:t>mbolik</a:t>
              </a:r>
              <a:endParaRPr lang="en-US" sz="1400" dirty="0">
                <a:latin typeface="Lub Dub Condensed" panose="020B0506030403020204" pitchFamily="34" charset="0"/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xmlns="" id="{173120A4-A499-4E8E-A899-9277071872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901942" y="5437593"/>
            <a:ext cx="1623346" cy="307777"/>
            <a:chOff x="5196286" y="1359057"/>
            <a:chExt cx="1623620" cy="30777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40BD5635-67F2-417E-A351-C0FF1B706754}"/>
                </a:ext>
              </a:extLst>
            </p:cNvPr>
            <p:cNvSpPr/>
            <p:nvPr/>
          </p:nvSpPr>
          <p:spPr>
            <a:xfrm>
              <a:off x="5196286" y="1405988"/>
              <a:ext cx="213914" cy="213914"/>
            </a:xfrm>
            <a:prstGeom prst="rect">
              <a:avLst/>
            </a:prstGeom>
            <a:solidFill>
              <a:srgbClr val="E97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7A85EF4-7234-4316-AA9C-B438424B22A6}"/>
                </a:ext>
              </a:extLst>
            </p:cNvPr>
            <p:cNvSpPr txBox="1"/>
            <p:nvPr/>
          </p:nvSpPr>
          <p:spPr>
            <a:xfrm>
              <a:off x="5401237" y="1359057"/>
              <a:ext cx="1418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1400" b="1" dirty="0" smtClean="0">
                  <a:latin typeface="Lub Dub Condensed" panose="020B0506030403020204" pitchFamily="34" charset="0"/>
                </a:rPr>
                <a:t>Qeyri embolik</a:t>
              </a:r>
              <a:endParaRPr lang="en-US" sz="1400" b="1" dirty="0">
                <a:latin typeface="Lub Dub Condensed" panose="020B0506030403020204" pitchFamily="34" charset="0"/>
              </a:endParaRPr>
            </a:p>
          </p:txBody>
        </p:sp>
      </p:grp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xmlns="" id="{42008CEF-597D-4A1D-A63B-0E287C6F5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5</a:t>
            </a:fld>
            <a:endParaRPr lang="en-US" sz="900" dirty="0"/>
          </a:p>
        </p:txBody>
      </p:sp>
      <p:sp>
        <p:nvSpPr>
          <p:cNvPr id="2" name="Rectangle 1" descr="Ischemic stroke accounts for 88% of strokes, while Intracerebral hemorrhage accounts for 10%  and subarachnoid hemmorage accounts for 2%. ">
            <a:extLst>
              <a:ext uri="{FF2B5EF4-FFF2-40B4-BE49-F238E27FC236}">
                <a16:creationId xmlns:a16="http://schemas.microsoft.com/office/drawing/2014/main" xmlns="" id="{77B4B791-414A-4304-A109-0EED3A2D4ECC}"/>
              </a:ext>
            </a:extLst>
          </p:cNvPr>
          <p:cNvSpPr/>
          <p:nvPr/>
        </p:nvSpPr>
        <p:spPr>
          <a:xfrm>
            <a:off x="350982" y="1079168"/>
            <a:ext cx="7195127" cy="125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 descr="There are two types of Ischemic Stroke: 23% are Lacunar (majority due to small vessel disease) and 77% are Non-Lacunar ">
            <a:extLst>
              <a:ext uri="{FF2B5EF4-FFF2-40B4-BE49-F238E27FC236}">
                <a16:creationId xmlns:a16="http://schemas.microsoft.com/office/drawing/2014/main" xmlns="" id="{0A7F545A-A84A-43DA-964D-D83127D4BC44}"/>
              </a:ext>
            </a:extLst>
          </p:cNvPr>
          <p:cNvSpPr/>
          <p:nvPr/>
        </p:nvSpPr>
        <p:spPr>
          <a:xfrm>
            <a:off x="1479204" y="2582069"/>
            <a:ext cx="7195127" cy="125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 descr="Within Non-Lacunar Stroke, 45% are cryptogenic while 35% are cardioembolic, 17% large artery and 3% are other.">
            <a:extLst>
              <a:ext uri="{FF2B5EF4-FFF2-40B4-BE49-F238E27FC236}">
                <a16:creationId xmlns:a16="http://schemas.microsoft.com/office/drawing/2014/main" xmlns="" id="{C56D62DB-C864-4EA4-B87F-5F979FADB75C}"/>
              </a:ext>
            </a:extLst>
          </p:cNvPr>
          <p:cNvSpPr/>
          <p:nvPr/>
        </p:nvSpPr>
        <p:spPr>
          <a:xfrm>
            <a:off x="2945108" y="3665230"/>
            <a:ext cx="7195127" cy="125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 descr="Half of Cryptogenic strokes are ESUS while the other half are non-ESUS. ">
            <a:extLst>
              <a:ext uri="{FF2B5EF4-FFF2-40B4-BE49-F238E27FC236}">
                <a16:creationId xmlns:a16="http://schemas.microsoft.com/office/drawing/2014/main" xmlns="" id="{92431987-3DBF-439F-AD3E-FE2A1ACF7412}"/>
              </a:ext>
            </a:extLst>
          </p:cNvPr>
          <p:cNvSpPr/>
          <p:nvPr/>
        </p:nvSpPr>
        <p:spPr>
          <a:xfrm>
            <a:off x="4269768" y="4878898"/>
            <a:ext cx="7195127" cy="125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xmlns="" id="{587DCA65-C2EE-4A56-84BF-D57020332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026" y="6072206"/>
            <a:ext cx="10515600" cy="271939"/>
          </a:xfrm>
        </p:spPr>
        <p:txBody>
          <a:bodyPr/>
          <a:lstStyle/>
          <a:p>
            <a:pPr algn="ctr"/>
            <a:r>
              <a:rPr lang="en-US" sz="1100" b="1" dirty="0"/>
              <a:t>Abbreviations: </a:t>
            </a:r>
            <a:r>
              <a:rPr lang="en-US" sz="1100" dirty="0"/>
              <a:t>ESUS indicates embolic stroke of undetermined source; and non-ESUS, non-embolic stroke of undetermined source.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0430" y="5786454"/>
            <a:ext cx="107157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00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555" y="259711"/>
            <a:ext cx="10126857" cy="861774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Insult h</a:t>
            </a:r>
            <a:r>
              <a:rPr lang="az-Latn-AZ" sz="2800" dirty="0" smtClean="0">
                <a:solidFill>
                  <a:schemeClr val="bg1"/>
                </a:solidFill>
              </a:rPr>
              <a:t>ər yaşda ola bilər, amma Risk faktorları xüsusi əhəmiyyətlidir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595670" y="1500174"/>
            <a:ext cx="4248599" cy="53796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 </a:t>
            </a:r>
            <a:r>
              <a:rPr lang="az-Latn-AZ" sz="3200" dirty="0" smtClean="0">
                <a:solidFill>
                  <a:schemeClr val="bg1"/>
                </a:solidFill>
                <a:latin typeface="Verdana"/>
                <a:cs typeface="Verdana"/>
              </a:rPr>
              <a:t>Risk faktorları</a:t>
            </a:r>
            <a:endParaRPr sz="32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595406" y="3786190"/>
            <a:ext cx="4248599" cy="9073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800" dirty="0" smtClean="0">
                <a:solidFill>
                  <a:schemeClr val="bg1"/>
                </a:solidFill>
                <a:latin typeface="Verdana"/>
                <a:cs typeface="Verdana"/>
              </a:rPr>
              <a:t>Nəzarət edilə bilən Risk faktorları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919499" y="3685603"/>
            <a:ext cx="4605789" cy="9073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800" dirty="0" smtClean="0">
                <a:solidFill>
                  <a:schemeClr val="bg1"/>
                </a:solidFill>
                <a:latin typeface="Verdana"/>
                <a:cs typeface="Verdana"/>
              </a:rPr>
              <a:t>●  Nəzarət edilə bilməyən  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8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az-Latn-AZ" sz="2800" dirty="0" smtClean="0">
                <a:solidFill>
                  <a:schemeClr val="bg1"/>
                </a:solidFill>
                <a:latin typeface="Verdana"/>
                <a:cs typeface="Verdana"/>
              </a:rPr>
              <a:t>       Risk faktorları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167042" y="2500306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111566" y="2500306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536" y="5929330"/>
            <a:ext cx="881026" cy="88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24166" y="6500834"/>
            <a:ext cx="6357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2524100" y="214290"/>
            <a:ext cx="6429420" cy="4764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800" dirty="0" smtClean="0">
                <a:solidFill>
                  <a:schemeClr val="bg1"/>
                </a:solidFill>
                <a:latin typeface="Verdana"/>
                <a:cs typeface="Verdana"/>
              </a:rPr>
              <a:t>Nəzarət edilə bilən Risk faktorları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381092" y="857232"/>
            <a:ext cx="10858576" cy="81496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●Yüksək arterial təzyiq. AT -in 140/90 mm c st –dan çox  olması baş beyni qidalandıran arteriyaların zədələnmə    səbəbi ola bilər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6844" y="1899653"/>
            <a:ext cx="10072758" cy="81496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Ateroskleroza bağlı ürək xəstəlikləri həm insultun RF-na həm   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  də insultdan sonrakı ölüm riskini artırır</a:t>
            </a:r>
            <a:endParaRPr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738282" y="2927316"/>
            <a:ext cx="6215106" cy="43024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Şəkərli diabet</a:t>
            </a:r>
            <a:endParaRPr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738282" y="3498820"/>
            <a:ext cx="7500990" cy="43024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Siqaret çəkənlərdə insult riskini 2 dəfə artırır</a:t>
            </a:r>
            <a:endParaRPr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738282" y="3998886"/>
            <a:ext cx="6215106" cy="43024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Oral kontraseptivlər</a:t>
            </a:r>
            <a:endParaRPr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738282" y="4474668"/>
            <a:ext cx="10072758" cy="11689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Tranzitor işemiya həmləsi (TİH) insult riskini 10 dəfə artırır  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  TİH-də bəzən mikroinsult da deyilir ki, burada simptomlar  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  qısamüddətlı olur</a:t>
            </a:r>
            <a:endParaRPr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738282" y="5713398"/>
            <a:ext cx="6215106" cy="43024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Eritrositlərin miqdarının çoxluğu</a:t>
            </a:r>
            <a:endParaRPr sz="240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0974" y="6000768"/>
            <a:ext cx="809588" cy="8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24166" y="6540365"/>
            <a:ext cx="6357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2524100" y="214290"/>
            <a:ext cx="6429420" cy="4764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800" dirty="0" smtClean="0">
                <a:solidFill>
                  <a:schemeClr val="bg1"/>
                </a:solidFill>
                <a:latin typeface="Verdana"/>
                <a:cs typeface="Verdana"/>
              </a:rPr>
              <a:t>Nəzarət edilə bilən Risk faktorları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8282" y="2214554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Hipodinamiya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282" y="2714620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Piylənmə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8282" y="3286124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Çoxlu alkoqol qəbulu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8282" y="3857628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Narkotiklər 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282" y="4429132"/>
            <a:ext cx="877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Ürək ritm pozğunluqları, əsasən də səyriyici aritmiya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8282" y="5000636"/>
            <a:ext cx="455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Ürəyin qapaq xəstəliklərı 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8282" y="1643050"/>
            <a:ext cx="872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●Ateroskleroza səbəb olan lipid mübadilə pozğunluqları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8098" y="5857892"/>
            <a:ext cx="952464" cy="9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24166" y="6500834"/>
            <a:ext cx="6357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1809720" y="214290"/>
            <a:ext cx="8358246" cy="4764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500" dirty="0" smtClean="0">
                <a:solidFill>
                  <a:schemeClr val="bg1"/>
                </a:solidFill>
                <a:latin typeface="Verdana"/>
                <a:cs typeface="Verdana"/>
              </a:rPr>
              <a:t>● </a:t>
            </a:r>
            <a:r>
              <a:rPr lang="az-Latn-AZ" sz="2800" dirty="0" smtClean="0">
                <a:solidFill>
                  <a:schemeClr val="bg1"/>
                </a:solidFill>
                <a:latin typeface="Verdana"/>
                <a:cs typeface="Verdana"/>
              </a:rPr>
              <a:t>Nəzarət edilə bilinməyənən Risk faktorları</a:t>
            </a:r>
            <a:endParaRPr sz="280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1092" y="1428736"/>
            <a:ext cx="961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YAŞ. 55 yaşdan yuxarı, hər 10 ilə insultun riski 2 dəfə artır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406" y="2181517"/>
            <a:ext cx="6476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Qara dərililərdə insult riski yüksək olur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8282" y="3026631"/>
            <a:ext cx="9342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İnsult kişilərdə daha çox olsada , insultdan qadınlar daha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   çox dünyasını dəyışır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8067" y="4026763"/>
            <a:ext cx="9259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Bir dəfə insult keçirənlərdə təkrar insult ehtimalı 10 dəfə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  yüksək olur.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720" y="4967599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az-Latn-AZ" sz="2400" dirty="0" smtClean="0">
                <a:solidFill>
                  <a:schemeClr val="bg1"/>
                </a:solidFill>
                <a:latin typeface="Verdana"/>
                <a:cs typeface="Verdana"/>
              </a:rPr>
              <a:t>● Genetika</a:t>
            </a:r>
            <a:endParaRPr lang="az-Latn-AZ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9536" y="5905560"/>
            <a:ext cx="881026" cy="88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024166" y="6500834"/>
            <a:ext cx="63579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AKC-nin</a:t>
            </a:r>
            <a:r>
              <a:rPr kumimoji="0" lang="az-Latn-AZ" sz="1600" b="1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XI Milli Konqresi   10-11 dekabr 2022</a:t>
            </a:r>
            <a:r>
              <a:rPr kumimoji="0" lang="az-Latn-AZ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1787</Words>
  <Application>Microsoft Office PowerPoint</Application>
  <PresentationFormat>Произвольный</PresentationFormat>
  <Paragraphs>292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ÜST-nın məlumatına əsasən  hər il  dünya  əhalısının  6.7 milyon nəfəri   insultdan dünyasını  dəyışır. 55-60 yaşlılar arasında əlillərin  1/3 –i  məhz  insultlu   xəstələrin  payına düşür  </vt:lpstr>
      <vt:lpstr> Dünya ölkələri  arasında İnsultdan ölüm göstəriciləri</vt:lpstr>
      <vt:lpstr>                                            GİRİŞ</vt:lpstr>
      <vt:lpstr>Şəkil 1. İşemik insultun yarımtiplərinin  konseptual təqdimatı </vt:lpstr>
      <vt:lpstr>Insult hər yaşda ola bilər, amma Risk faktorları xüsusi əhəmiyyətlidir</vt:lpstr>
      <vt:lpstr>Слайд 7</vt:lpstr>
      <vt:lpstr>Слайд 8</vt:lpstr>
      <vt:lpstr>Слайд 9</vt:lpstr>
      <vt:lpstr>Слайд 10</vt:lpstr>
      <vt:lpstr>Слайд 11</vt:lpstr>
      <vt:lpstr>Слайд 12</vt:lpstr>
      <vt:lpstr>Diagnostika: İnsultun profilaktikası üçün test və müayinələr</vt:lpstr>
      <vt:lpstr>     AHA- İNSULTUN İKİNCİli PROFİLAKTİKASI  ÜÇÜN 2021-ci  il    SINIF 1                                    TÖVSİYƏLƏRİNİN   XÜLASƏSİ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Antitrombotik tədavi üzrə tövsiyələr </vt:lpstr>
      <vt:lpstr>NƏTİCƏ</vt:lpstr>
      <vt:lpstr>Diqqətinizə görə minnətdaram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Set - Primary Care of Adult Patients</dc:title>
  <dc:creator>American Heart Association</dc:creator>
  <cp:lastModifiedBy>User</cp:lastModifiedBy>
  <cp:revision>73</cp:revision>
  <dcterms:created xsi:type="dcterms:W3CDTF">2022-11-25T09:34:59Z</dcterms:created>
  <dcterms:modified xsi:type="dcterms:W3CDTF">2022-12-10T17:01:55Z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0x01010037C8DF61C1164547A8EB6BDF01DE2F0B</vt:lpwstr>
  </property>
  <property fmtid="{D5CDD505-2E9C-101B-9397-08002B2CF9AE}" pid="3" name="Created">
    <vt:filetime>2021-07-14T00:00:00Z</vt:filetime>
  </property>
  <property fmtid="{D5CDD505-2E9C-101B-9397-08002B2CF9AE}" pid="4" name="Creator">
    <vt:lpwstr>Acrobat PDFMaker 21 for PowerPoint</vt:lpwstr>
  </property>
  <property fmtid="{D5CDD505-2E9C-101B-9397-08002B2CF9AE}" pid="5" name="LastSaved">
    <vt:filetime>2022-11-25T00:00:00Z</vt:filetime>
  </property>
  <property fmtid="{D5CDD505-2E9C-101B-9397-08002B2CF9AE}" pid="6" name="Producer">
    <vt:lpwstr>Adobe PDF Library 21.5.80</vt:lpwstr>
  </property>
</Properties>
</file>